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6" r:id="rId1"/>
  </p:sldMasterIdLst>
  <p:notesMasterIdLst>
    <p:notesMasterId r:id="rId25"/>
  </p:notesMasterIdLst>
  <p:sldIdLst>
    <p:sldId id="273" r:id="rId2"/>
    <p:sldId id="274" r:id="rId3"/>
    <p:sldId id="278" r:id="rId4"/>
    <p:sldId id="27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6" r:id="rId14"/>
    <p:sldId id="288" r:id="rId15"/>
    <p:sldId id="291" r:id="rId16"/>
    <p:sldId id="290" r:id="rId17"/>
    <p:sldId id="289" r:id="rId18"/>
    <p:sldId id="292" r:id="rId19"/>
    <p:sldId id="293" r:id="rId20"/>
    <p:sldId id="294" r:id="rId21"/>
    <p:sldId id="295" r:id="rId22"/>
    <p:sldId id="296" r:id="rId23"/>
    <p:sldId id="297" r:id="rId24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2925" autoAdjust="0"/>
  </p:normalViewPr>
  <p:slideViewPr>
    <p:cSldViewPr>
      <p:cViewPr varScale="1">
        <p:scale>
          <a:sx n="37" d="100"/>
          <a:sy n="37" d="100"/>
        </p:scale>
        <p:origin x="40" y="128"/>
      </p:cViewPr>
      <p:guideLst>
        <p:guide orient="horz" pos="2880"/>
        <p:guide pos="54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84D44-22BC-4317-9ECF-301BA5CC3AC6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55D7F-3380-4556-AAD5-E730E4C60D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78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5D7F-3380-4556-AAD5-E730E4C60DE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7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5D7F-3380-4556-AAD5-E730E4C60DE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3201"/>
            <a:ext cx="19010313" cy="10706602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886" y="3749292"/>
            <a:ext cx="12110555" cy="2567012"/>
          </a:xfrm>
        </p:spPr>
        <p:txBody>
          <a:bodyPr anchor="b">
            <a:noAutofit/>
          </a:bodyPr>
          <a:lstStyle>
            <a:lvl1pPr algn="r">
              <a:defRPr sz="842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886" y="6316300"/>
            <a:ext cx="12110555" cy="1710350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5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6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90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0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75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950524"/>
            <a:ext cx="13404310" cy="5307095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5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145" y="5663541"/>
            <a:ext cx="11264802" cy="59407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9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844908" y="1232404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66381" y="4500889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569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3012470"/>
            <a:ext cx="13404310" cy="4046995"/>
          </a:xfrm>
        </p:spPr>
        <p:txBody>
          <a:bodyPr anchor="b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53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844908" y="1232404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66381" y="4500889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1195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29" y="950524"/>
            <a:ext cx="13391111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2">
                <a:solidFill>
                  <a:schemeClr val="accent1"/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253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23554" y="950523"/>
            <a:ext cx="2034414" cy="818837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131" y="950524"/>
            <a:ext cx="11008502" cy="81883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28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6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4211353"/>
            <a:ext cx="13404310" cy="2848113"/>
          </a:xfrm>
        </p:spPr>
        <p:txBody>
          <a:bodyPr anchor="b"/>
          <a:lstStyle>
            <a:lvl1pPr algn="l">
              <a:defRPr sz="6237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1341587"/>
          </a:xfrm>
        </p:spPr>
        <p:txBody>
          <a:bodyPr anchor="t"/>
          <a:lstStyle>
            <a:lvl1pPr marL="0" indent="0" algn="l">
              <a:buNone/>
              <a:defRPr sz="311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26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130" y="3368918"/>
            <a:ext cx="6523935" cy="6051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510" y="3368919"/>
            <a:ext cx="6523933" cy="605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14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653" y="3369533"/>
            <a:ext cx="6526411" cy="898542"/>
          </a:xfrm>
        </p:spPr>
        <p:txBody>
          <a:bodyPr anchor="b">
            <a:noAutofit/>
          </a:bodyPr>
          <a:lstStyle>
            <a:lvl1pPr marL="0" indent="0">
              <a:buNone/>
              <a:defRPr sz="3742" b="0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3653" y="4268075"/>
            <a:ext cx="6526411" cy="515197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34035" y="3369533"/>
            <a:ext cx="6526403" cy="898542"/>
          </a:xfrm>
        </p:spPr>
        <p:txBody>
          <a:bodyPr anchor="b">
            <a:noAutofit/>
          </a:bodyPr>
          <a:lstStyle>
            <a:lvl1pPr marL="0" indent="0">
              <a:buNone/>
              <a:defRPr sz="3742" b="0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34037" y="4268075"/>
            <a:ext cx="6526402" cy="515197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1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20594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83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1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29" y="2336712"/>
            <a:ext cx="6010153" cy="1993460"/>
          </a:xfrm>
        </p:spPr>
        <p:txBody>
          <a:bodyPr anchor="b">
            <a:normAutofit/>
          </a:bodyPr>
          <a:lstStyle>
            <a:lvl1pPr>
              <a:defRPr sz="3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2725" y="802901"/>
            <a:ext cx="7037715" cy="861714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29" y="4330171"/>
            <a:ext cx="6010153" cy="4029826"/>
          </a:xfrm>
        </p:spPr>
        <p:txBody>
          <a:bodyPr>
            <a:normAutofit/>
          </a:bodyPr>
          <a:lstStyle>
            <a:lvl1pPr marL="0" indent="0">
              <a:buNone/>
              <a:defRPr sz="2183"/>
            </a:lvl1pPr>
            <a:lvl2pPr marL="712653" indent="0">
              <a:buNone/>
              <a:defRPr sz="2183"/>
            </a:lvl2pPr>
            <a:lvl3pPr marL="1425305" indent="0">
              <a:buNone/>
              <a:defRPr sz="1871"/>
            </a:lvl3pPr>
            <a:lvl4pPr marL="2137958" indent="0">
              <a:buNone/>
              <a:defRPr sz="1559"/>
            </a:lvl4pPr>
            <a:lvl5pPr marL="2850609" indent="0">
              <a:buNone/>
              <a:defRPr sz="1559"/>
            </a:lvl5pPr>
            <a:lvl6pPr marL="3563262" indent="0">
              <a:buNone/>
              <a:defRPr sz="1559"/>
            </a:lvl6pPr>
            <a:lvl7pPr marL="4275914" indent="0">
              <a:buNone/>
              <a:defRPr sz="1559"/>
            </a:lvl7pPr>
            <a:lvl8pPr marL="4988567" indent="0">
              <a:buNone/>
              <a:defRPr sz="1559"/>
            </a:lvl8pPr>
            <a:lvl9pPr marL="5701219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49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7485380"/>
            <a:ext cx="13404309" cy="883691"/>
          </a:xfrm>
        </p:spPr>
        <p:txBody>
          <a:bodyPr anchor="b">
            <a:normAutofit/>
          </a:bodyPr>
          <a:lstStyle>
            <a:lvl1pPr algn="l">
              <a:defRPr sz="374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6130" y="950525"/>
            <a:ext cx="13404310" cy="5996471"/>
          </a:xfrm>
        </p:spPr>
        <p:txBody>
          <a:bodyPr anchor="t">
            <a:normAutofit/>
          </a:bodyPr>
          <a:lstStyle>
            <a:lvl1pPr marL="0" indent="0" algn="ctr">
              <a:buNone/>
              <a:defRPr sz="2495"/>
            </a:lvl1pPr>
            <a:lvl2pPr marL="712866" indent="0">
              <a:buNone/>
              <a:defRPr sz="2495"/>
            </a:lvl2pPr>
            <a:lvl3pPr marL="1425732" indent="0">
              <a:buNone/>
              <a:defRPr sz="2495"/>
            </a:lvl3pPr>
            <a:lvl4pPr marL="2138599" indent="0">
              <a:buNone/>
              <a:defRPr sz="2495"/>
            </a:lvl4pPr>
            <a:lvl5pPr marL="2851465" indent="0">
              <a:buNone/>
              <a:defRPr sz="2495"/>
            </a:lvl5pPr>
            <a:lvl6pPr marL="3564331" indent="0">
              <a:buNone/>
              <a:defRPr sz="2495"/>
            </a:lvl6pPr>
            <a:lvl7pPr marL="4277197" indent="0">
              <a:buNone/>
              <a:defRPr sz="2495"/>
            </a:lvl7pPr>
            <a:lvl8pPr marL="4990064" indent="0">
              <a:buNone/>
              <a:defRPr sz="2495"/>
            </a:lvl8pPr>
            <a:lvl9pPr marL="5702930" indent="0">
              <a:buNone/>
              <a:defRPr sz="24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30" y="8369072"/>
            <a:ext cx="13404309" cy="1050978"/>
          </a:xfrm>
        </p:spPr>
        <p:txBody>
          <a:bodyPr>
            <a:normAutofit/>
          </a:bodyPr>
          <a:lstStyle>
            <a:lvl1pPr marL="0" indent="0">
              <a:buNone/>
              <a:defRPr sz="1871"/>
            </a:lvl1pPr>
            <a:lvl2pPr marL="712866" indent="0">
              <a:buNone/>
              <a:defRPr sz="1871"/>
            </a:lvl2pPr>
            <a:lvl3pPr marL="1425732" indent="0">
              <a:buNone/>
              <a:defRPr sz="1559"/>
            </a:lvl3pPr>
            <a:lvl4pPr marL="2138599" indent="0">
              <a:buNone/>
              <a:defRPr sz="1403"/>
            </a:lvl4pPr>
            <a:lvl5pPr marL="2851465" indent="0">
              <a:buNone/>
              <a:defRPr sz="1403"/>
            </a:lvl5pPr>
            <a:lvl6pPr marL="3564331" indent="0">
              <a:buNone/>
              <a:defRPr sz="1403"/>
            </a:lvl6pPr>
            <a:lvl7pPr marL="4277197" indent="0">
              <a:buNone/>
              <a:defRPr sz="1403"/>
            </a:lvl7pPr>
            <a:lvl8pPr marL="4990064" indent="0">
              <a:buNone/>
              <a:defRPr sz="1403"/>
            </a:lvl8pPr>
            <a:lvl9pPr marL="5702930" indent="0">
              <a:buNone/>
              <a:defRPr sz="14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13201"/>
            <a:ext cx="19010313" cy="10706602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2059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0" y="3368919"/>
            <a:ext cx="13404310" cy="605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567" y="9420050"/>
            <a:ext cx="1421936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6130" y="9420050"/>
            <a:ext cx="9819519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4948" y="9420050"/>
            <a:ext cx="1065493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18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txStyles>
    <p:titleStyle>
      <a:lvl1pPr algn="l" defTabSz="712866" rtl="0" eaLnBrk="1" latinLnBrk="0" hangingPunct="1">
        <a:spcBef>
          <a:spcPct val="0"/>
        </a:spcBef>
        <a:buNone/>
        <a:defRPr sz="5613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34650" indent="-534650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8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8408" indent="-445541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4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82166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1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95032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207898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920764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633631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346497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059363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us1.ca.analytics.ibm.com/bi/?perspective=dashboard&amp;pathRef=.my_folders%2FVisualizing%2BSustainability%2BDashboard&amp;action=view&amp;mode=dashboard&amp;subView=model0000018c671337bd_00000000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s1.ca.analytics.ibm.com/bi/?perspective=dashboard&amp;pathRef=.my_folders%2FVisualizing%2BSustainability%2BDashboard&amp;action=view&amp;mode=dashboard&amp;subView=model0000018c66ea0236_00000002" TargetMode="Externa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s1.ca.analytics.ibm.com/bi/?perspective=story&amp;pathRef=.my_folders%2FVisualizing%2BSustainability%2BStory&amp;action=view&amp;sceneId=model0000018cb6ccc693_00000002&amp;sceneTime=0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us1.ca.analytics.ibm.com/bi/?pathRef=.my_folders%2FVisualizing%2BSustainability%2BReport&amp;action=run&amp;format=HTML&amp;prompt=fals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1.ca.analytics.ibm.com/bi/?perspective=ca-modeller&amp;id=i778AC52A894A4E42A85024886DFD5553&amp;objRef=i778AC52A894A4E42A85024886DFD5553&amp;tid=1443936845_1010de6ea9fd420ba91ffb7f235fb485_sessionTem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us1.ca.analytics.ibm.com/bi/?perspective=explore&amp;pathRef=.my_folders%2Fsdg_index%2Band%2Bgoal-1%2Bexploration&amp;subView=model0000018c633c868e_00000000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us1.ca.analytics.ibm.com/bi/?perspective=explore&amp;pathRef=.my_folders%2FVisualization%2BSustainability%2Bscore%2B14%2Band%2Bscore%2B4%2Bexploration&amp;subView=model0000018c669ae69a_00000004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756" y="3746500"/>
            <a:ext cx="14859000" cy="4038600"/>
          </a:xfrm>
        </p:spPr>
        <p:txBody>
          <a:bodyPr/>
          <a:lstStyle/>
          <a:p>
            <a:pPr algn="ctr"/>
            <a:r>
              <a:rPr lang="en-US" sz="8000" b="1" spc="-8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Visualizing </a:t>
            </a:r>
            <a:r>
              <a:rPr lang="en-US" sz="8000" b="1" spc="-45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Sustainability: </a:t>
            </a:r>
            <a:r>
              <a:rPr lang="en-US" sz="8000" b="1" spc="-114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A </a:t>
            </a:r>
            <a:r>
              <a:rPr lang="en-US" sz="8000" b="1" spc="-7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Cognos-Based </a:t>
            </a:r>
            <a:r>
              <a:rPr lang="en-US" sz="8000" b="1" spc="-55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Analysis </a:t>
            </a:r>
            <a:r>
              <a:rPr lang="en-US" sz="8000" b="1" spc="-59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 </a:t>
            </a:r>
            <a:r>
              <a:rPr lang="en-US" sz="8000" b="1" spc="-3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Of</a:t>
            </a:r>
            <a:r>
              <a:rPr lang="en-US" sz="8000" b="1" spc="-11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 </a:t>
            </a:r>
            <a:r>
              <a:rPr lang="en-US" sz="8000" b="1" spc="-4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Globa</a:t>
            </a:r>
            <a:r>
              <a:rPr lang="en-US" sz="8000" b="1" spc="-2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l</a:t>
            </a:r>
            <a:r>
              <a:rPr lang="en-US" sz="8000" b="1" spc="-1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 </a:t>
            </a:r>
            <a:r>
              <a:rPr lang="en-US" sz="8000" b="1" spc="-55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Tre</a:t>
            </a:r>
            <a:r>
              <a:rPr lang="en-US" sz="8000" b="1" spc="-4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nds</a:t>
            </a:r>
            <a:br>
              <a:rPr lang="en-US" sz="8000" b="1" spc="-4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</a:br>
            <a:r>
              <a:rPr lang="en-US" sz="8000" b="1" spc="-11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 </a:t>
            </a:r>
            <a:r>
              <a:rPr lang="en-US" sz="8000" b="1" spc="-9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(2</a:t>
            </a:r>
            <a:r>
              <a:rPr lang="en-US" sz="8000" b="1" spc="-12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00</a:t>
            </a:r>
            <a:r>
              <a:rPr lang="en-US" sz="8000" b="1" spc="-114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0</a:t>
            </a:r>
            <a:r>
              <a:rPr lang="en-US" sz="8000" b="1" spc="-49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-</a:t>
            </a:r>
            <a:r>
              <a:rPr lang="en-US" sz="8000" b="1" spc="-114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20</a:t>
            </a:r>
            <a:r>
              <a:rPr lang="en-US" sz="8000" b="1" spc="-12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2</a:t>
            </a:r>
            <a:r>
              <a:rPr lang="en-US" sz="8000" b="1" spc="-13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3</a:t>
            </a:r>
            <a:r>
              <a:rPr lang="en-US" sz="8000" b="1" spc="-6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  <a:cs typeface="Lucida Sans Unicode"/>
              </a:rPr>
              <a:t>)</a:t>
            </a:r>
            <a:br>
              <a:rPr lang="en-US" sz="6000" dirty="0">
                <a:latin typeface="Lucida Sans Unicode"/>
                <a:cs typeface="Lucida Sans Unicode"/>
              </a:rPr>
            </a:br>
            <a:b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</a:b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B3EF3-5992-7235-1436-8BD34C9E3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7356" y="7785100"/>
            <a:ext cx="8679269" cy="22098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P.CHANDRALEKHA</a:t>
            </a:r>
          </a:p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Assistant Professor </a:t>
            </a:r>
          </a:p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Anand Institute Of Higher Technology, Chennai</a:t>
            </a:r>
            <a:endParaRPr lang="en-IN" sz="2800" dirty="0">
              <a:solidFill>
                <a:schemeClr val="accent6">
                  <a:lumMod val="75000"/>
                </a:schemeClr>
              </a:solidFill>
              <a:latin typeface="Tahoma"/>
              <a:cs typeface="Tahoma"/>
            </a:endParaRPr>
          </a:p>
          <a:p>
            <a:pPr algn="l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1990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5"/>
    </mc:Choice>
    <mc:Fallback>
      <p:transition spd="slow" advTm="2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C3A0566D-E58D-4D3D-201C-93FD2100472D}"/>
              </a:ext>
            </a:extLst>
          </p:cNvPr>
          <p:cNvSpPr txBox="1"/>
          <p:nvPr/>
        </p:nvSpPr>
        <p:spPr>
          <a:xfrm>
            <a:off x="1123156" y="656334"/>
            <a:ext cx="13487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Analysis</a:t>
            </a:r>
            <a:r>
              <a:rPr sz="2800" b="1" spc="-3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sz="2800" b="1" spc="-3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Overall</a:t>
            </a:r>
            <a:r>
              <a:rPr sz="2800" b="1" spc="-5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Sustainability</a:t>
            </a:r>
            <a:r>
              <a:rPr sz="2800" b="1" spc="-3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35465C"/>
                </a:solidFill>
                <a:latin typeface="Tahoma"/>
                <a:cs typeface="Tahoma"/>
              </a:rPr>
              <a:t>Industry,</a:t>
            </a:r>
            <a:r>
              <a:rPr sz="2800" b="1" spc="-3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35465C"/>
                </a:solidFill>
                <a:latin typeface="Tahoma"/>
                <a:cs typeface="Tahoma"/>
              </a:rPr>
              <a:t>Innovation</a:t>
            </a:r>
            <a:r>
              <a:rPr sz="2800" b="1" spc="-3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and</a:t>
            </a:r>
            <a:r>
              <a:rPr sz="2800" b="1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35465C"/>
                </a:solidFill>
                <a:latin typeface="Tahoma"/>
                <a:cs typeface="Tahoma"/>
              </a:rPr>
              <a:t>Infrastructure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C219834F-BB28-CCD4-356F-98291FE5C1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56" y="1350078"/>
            <a:ext cx="16992600" cy="7691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E731A-38C2-69FD-C9F5-6B8896701A7B}"/>
              </a:ext>
            </a:extLst>
          </p:cNvPr>
          <p:cNvSpPr txBox="1"/>
          <p:nvPr/>
        </p:nvSpPr>
        <p:spPr>
          <a:xfrm>
            <a:off x="617357" y="9322954"/>
            <a:ext cx="16611600" cy="68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18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endParaRPr lang="en-US" sz="1800" dirty="0">
              <a:solidFill>
                <a:srgbClr val="002060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3300"/>
              </a:lnSpc>
            </a:pPr>
            <a:r>
              <a:rPr lang="en-US" sz="1800"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lang="en-US" sz="18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US" sz="1800" u="sng" spc="-50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</a:t>
            </a:r>
            <a:r>
              <a:rPr lang="en-US" sz="1800"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=model0000018c669ae69a_00000004</a:t>
            </a:r>
            <a:endParaRPr lang="en-US" sz="18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1112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"/>
    </mc:Choice>
    <mc:Fallback>
      <p:transition spd="slow" advTm="21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5A5A712C-D626-6C24-F133-039DE13F8D29}"/>
              </a:ext>
            </a:extLst>
          </p:cNvPr>
          <p:cNvSpPr txBox="1"/>
          <p:nvPr/>
        </p:nvSpPr>
        <p:spPr>
          <a:xfrm>
            <a:off x="1199356" y="656335"/>
            <a:ext cx="130730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Analysis</a:t>
            </a:r>
            <a:r>
              <a:rPr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sz="28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Overall</a:t>
            </a:r>
            <a:r>
              <a:rPr sz="2800" b="1" spc="-6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Sustain</a:t>
            </a:r>
            <a:r>
              <a:rPr lang="en-IN" sz="2800" b="1" spc="-5" dirty="0">
                <a:solidFill>
                  <a:srgbClr val="35465C"/>
                </a:solidFill>
                <a:latin typeface="Tahoma"/>
                <a:cs typeface="Tahoma"/>
              </a:rPr>
              <a:t>a</a:t>
            </a:r>
            <a:r>
              <a:rPr sz="2800" b="1" spc="-5" dirty="0" err="1">
                <a:solidFill>
                  <a:srgbClr val="35465C"/>
                </a:solidFill>
                <a:latin typeface="Tahoma"/>
                <a:cs typeface="Tahoma"/>
              </a:rPr>
              <a:t>bility</a:t>
            </a:r>
            <a:r>
              <a:rPr sz="28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35465C"/>
                </a:solidFill>
                <a:latin typeface="Tahoma"/>
                <a:cs typeface="Tahoma"/>
              </a:rPr>
              <a:t>Partnerships</a:t>
            </a:r>
            <a:r>
              <a:rPr sz="28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for</a:t>
            </a:r>
            <a:r>
              <a:rPr sz="2800" b="1" spc="-4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35465C"/>
                </a:solidFill>
                <a:latin typeface="Tahoma"/>
                <a:cs typeface="Tahoma"/>
              </a:rPr>
              <a:t>the</a:t>
            </a:r>
            <a:r>
              <a:rPr sz="28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35465C"/>
                </a:solidFill>
                <a:latin typeface="Tahoma"/>
                <a:cs typeface="Tahoma"/>
              </a:rPr>
              <a:t>Goals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6C4ADD04-0459-8BB0-5D82-73B0431BA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56" y="1467362"/>
            <a:ext cx="17373600" cy="7917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626E4D-2204-B29A-4011-642BDE76A0BB}"/>
              </a:ext>
            </a:extLst>
          </p:cNvPr>
          <p:cNvSpPr txBox="1"/>
          <p:nvPr/>
        </p:nvSpPr>
        <p:spPr>
          <a:xfrm>
            <a:off x="742156" y="9385300"/>
            <a:ext cx="15544800" cy="651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18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r>
              <a:rPr lang="en-US" sz="1800"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lang="en-US" sz="18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US" sz="1800" u="sng" spc="-50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</a:t>
            </a:r>
            <a:r>
              <a:rPr lang="en-US" sz="1800"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=model0000018c669ae69a_00000004</a:t>
            </a:r>
            <a:endParaRPr lang="en-US" sz="18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39077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9"/>
    </mc:Choice>
    <mc:Fallback>
      <p:transition spd="slow" advTm="41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043845E-0CB7-B8FE-03E6-D3EEE75512EF}"/>
              </a:ext>
            </a:extLst>
          </p:cNvPr>
          <p:cNvSpPr txBox="1"/>
          <p:nvPr/>
        </p:nvSpPr>
        <p:spPr>
          <a:xfrm>
            <a:off x="2113756" y="324301"/>
            <a:ext cx="1028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Analysis</a:t>
            </a:r>
            <a:r>
              <a:rPr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5465C"/>
                </a:solidFill>
                <a:latin typeface="Tahoma"/>
                <a:cs typeface="Tahoma"/>
              </a:rPr>
              <a:t>Overall</a:t>
            </a:r>
            <a:r>
              <a:rPr sz="2800" b="1" spc="-6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35465C"/>
                </a:solidFill>
                <a:latin typeface="Tahoma"/>
                <a:cs typeface="Tahoma"/>
              </a:rPr>
              <a:t>Sustainability</a:t>
            </a:r>
            <a:r>
              <a:rPr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35465C"/>
                </a:solidFill>
                <a:latin typeface="Tahoma"/>
                <a:cs typeface="Tahoma"/>
              </a:rPr>
              <a:t>Reduced</a:t>
            </a:r>
            <a:r>
              <a:rPr sz="2800" b="1" spc="-4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35465C"/>
                </a:solidFill>
                <a:latin typeface="Tahoma"/>
                <a:cs typeface="Tahoma"/>
              </a:rPr>
              <a:t>Inequalities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978D528E-96A1-0B25-54C5-21DF7432AF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898" y="1003772"/>
            <a:ext cx="17003657" cy="8762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17E46-08B3-2376-ACD5-F3315817E48E}"/>
              </a:ext>
            </a:extLst>
          </p:cNvPr>
          <p:cNvSpPr txBox="1"/>
          <p:nvPr/>
        </p:nvSpPr>
        <p:spPr>
          <a:xfrm>
            <a:off x="665956" y="9796224"/>
            <a:ext cx="17907000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20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endParaRPr lang="en-US"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ts val="1639"/>
              </a:lnSpc>
              <a:spcBef>
                <a:spcPts val="80"/>
              </a:spcBef>
            </a:pPr>
            <a:r>
              <a:rPr lang="en-US" sz="2000"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lang="en-US" sz="20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US" sz="2000" u="sng" spc="-50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</a:t>
            </a:r>
            <a:r>
              <a:rPr lang="en-US" sz="2000"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=model0000018c669ae69a_00000004</a:t>
            </a:r>
            <a:endParaRPr lang="en-US"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83999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0"/>
    </mc:Choice>
    <mc:Fallback>
      <p:transition spd="slow" advTm="938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6ED17FD2-3786-AE5D-6653-F9908A7B03BB}"/>
              </a:ext>
            </a:extLst>
          </p:cNvPr>
          <p:cNvSpPr txBox="1"/>
          <p:nvPr/>
        </p:nvSpPr>
        <p:spPr>
          <a:xfrm>
            <a:off x="894556" y="9448185"/>
            <a:ext cx="1638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22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r>
              <a:rPr sz="2200"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sz="22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200"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xploration&amp;subView=model0000018c669ae69a_00000004</a:t>
            </a:r>
            <a:endParaRPr sz="22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3822588-19F0-9816-3B2B-2265DBC1F3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756" y="1219201"/>
            <a:ext cx="17068800" cy="793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580AE-0379-CEEF-1777-A1EDEDB5F2CF}"/>
              </a:ext>
            </a:extLst>
          </p:cNvPr>
          <p:cNvSpPr txBox="1"/>
          <p:nvPr/>
        </p:nvSpPr>
        <p:spPr>
          <a:xfrm>
            <a:off x="1123156" y="393700"/>
            <a:ext cx="1165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Analysis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5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5" dirty="0">
                <a:solidFill>
                  <a:srgbClr val="35465C"/>
                </a:solidFill>
                <a:latin typeface="Tahoma"/>
                <a:cs typeface="Tahoma"/>
              </a:rPr>
              <a:t>Overall</a:t>
            </a:r>
            <a:r>
              <a:rPr lang="en-US" sz="2800" b="1" spc="-6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Sustainability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Life</a:t>
            </a:r>
            <a:r>
              <a:rPr lang="en-US" sz="2800" b="1" spc="-4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20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dirty="0">
                <a:solidFill>
                  <a:srgbClr val="35465C"/>
                </a:solidFill>
                <a:latin typeface="Tahoma"/>
                <a:cs typeface="Tahoma"/>
              </a:rPr>
              <a:t>Land</a:t>
            </a:r>
            <a:endParaRPr lang="en-US"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2380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"/>
    </mc:Choice>
    <mc:Fallback>
      <p:transition spd="slow" advTm="104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1C7E860-8EB5-176D-68C9-74B328DB8AA3}"/>
              </a:ext>
            </a:extLst>
          </p:cNvPr>
          <p:cNvSpPr txBox="1"/>
          <p:nvPr/>
        </p:nvSpPr>
        <p:spPr>
          <a:xfrm>
            <a:off x="2342357" y="-38951"/>
            <a:ext cx="13944600" cy="13933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155065" lvl="1">
              <a:spcBef>
                <a:spcPts val="200"/>
              </a:spcBef>
              <a:buSzPct val="83333"/>
              <a:tabLst>
                <a:tab pos="1384300" algn="l"/>
                <a:tab pos="1384935" algn="l"/>
              </a:tabLst>
            </a:pPr>
            <a:r>
              <a:rPr sz="4400" b="1" spc="-1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Responsive</a:t>
            </a:r>
            <a:r>
              <a:rPr sz="4400" b="1" spc="-5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4400" b="1" spc="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and</a:t>
            </a:r>
            <a:r>
              <a:rPr sz="4400" b="1" spc="-5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4400" b="1" spc="-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Design</a:t>
            </a:r>
            <a:r>
              <a:rPr sz="44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of</a:t>
            </a:r>
            <a:r>
              <a:rPr sz="4400" b="1" spc="-5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4400" b="1" spc="-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Dashboard</a:t>
            </a:r>
            <a:endParaRPr sz="44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  <a:p>
            <a:pPr>
              <a:spcBef>
                <a:spcPts val="5"/>
              </a:spcBef>
            </a:pPr>
            <a:endParaRPr sz="44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9723318-D45F-751E-4032-0A14AD3A635C}"/>
              </a:ext>
            </a:extLst>
          </p:cNvPr>
          <p:cNvSpPr txBox="1"/>
          <p:nvPr/>
        </p:nvSpPr>
        <p:spPr>
          <a:xfrm>
            <a:off x="9505156" y="9471947"/>
            <a:ext cx="8991600" cy="951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300"/>
              </a:lnSpc>
              <a:spcBef>
                <a:spcPts val="100"/>
              </a:spcBef>
            </a:pPr>
            <a:r>
              <a:rPr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https://us1.ca.analytics.ibm.com/bi/?perspective=dashboard&amp;pathRef=.my_folde </a:t>
            </a:r>
            <a:r>
              <a:rPr spc="-4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u="sng" spc="-2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rs%2FVisualizing%2BSustainability%2BDashboard&amp;action=view&amp;mode=dashboa </a:t>
            </a:r>
            <a:r>
              <a:rPr spc="-37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u="sng" spc="-5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rd&amp;subView=model0000018c671337bd_00000000</a:t>
            </a:r>
            <a:endParaRPr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B7C49CA-F2AB-1B27-64F0-308DD0326BA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7" y="1142749"/>
            <a:ext cx="9319123" cy="8706325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5C618C1-44E0-A40C-0BD7-7037533654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9601" y="1142749"/>
            <a:ext cx="9660712" cy="870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A5D07-65DA-8BBC-7A3F-C571B2680EB6}"/>
              </a:ext>
            </a:extLst>
          </p:cNvPr>
          <p:cNvSpPr txBox="1"/>
          <p:nvPr/>
        </p:nvSpPr>
        <p:spPr>
          <a:xfrm>
            <a:off x="154406" y="9432193"/>
            <a:ext cx="9506308" cy="103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13300"/>
              </a:lnSpc>
            </a:pPr>
            <a:r>
              <a:rPr lang="en-IN" sz="18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https://us1.ca.analytics.ibm.com/bi/?perspective=dashboard&amp;pathRef=.my_folde </a:t>
            </a:r>
            <a:r>
              <a:rPr lang="en-IN" sz="1800" spc="-4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IN" sz="1800" u="sng" spc="-2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rs%2FVisualizing%2BSustainability%2BDashboard&amp;action=</a:t>
            </a:r>
            <a:r>
              <a:rPr lang="en-IN" sz="1800" u="sng" spc="-20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view&amp;mode</a:t>
            </a:r>
            <a:r>
              <a:rPr lang="en-IN" sz="1800" u="sng" spc="-2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IN" sz="1800" u="sng" spc="-20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</a:t>
            </a:r>
            <a:r>
              <a:rPr lang="en-IN" sz="1800" u="sng" spc="-2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800" spc="-37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IN" sz="1800" u="sng" spc="-55" dirty="0" err="1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rd&amp;subView</a:t>
            </a:r>
            <a:r>
              <a:rPr lang="en-IN" sz="1800" u="sng" spc="-5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=model0000018c66ea0236_00000002</a:t>
            </a:r>
            <a:endParaRPr lang="en-IN" sz="18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01391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"/>
    </mc:Choice>
    <mc:Fallback>
      <p:transition spd="slow" advTm="8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97C8704C-9B08-E8DC-DF8D-EEC9446020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98" y="1993898"/>
            <a:ext cx="8281258" cy="3505201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987B25D-8CEA-ED7B-29C7-80B7997290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5156" y="1993900"/>
            <a:ext cx="8662259" cy="3657602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85A3A2E7-BFE6-BE92-91D4-380C4E807D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897" y="5846792"/>
            <a:ext cx="8281259" cy="4487490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77E8915F-1381-2FB1-674E-D15B2F090C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05156" y="5846792"/>
            <a:ext cx="8662259" cy="4487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2BD42-15B2-5F91-7AB1-30FB36FA0F8C}"/>
              </a:ext>
            </a:extLst>
          </p:cNvPr>
          <p:cNvSpPr txBox="1"/>
          <p:nvPr/>
        </p:nvSpPr>
        <p:spPr>
          <a:xfrm>
            <a:off x="1487597" y="359118"/>
            <a:ext cx="9514936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indent="-229235">
              <a:spcBef>
                <a:spcPts val="305"/>
              </a:spcBef>
              <a:buSzPct val="83333"/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lang="en-US" sz="3600" b="1" spc="-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Story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  <a:p>
            <a:pPr marL="1384300" lvl="1" indent="-229235">
              <a:spcBef>
                <a:spcPts val="200"/>
              </a:spcBef>
              <a:buSzPct val="83333"/>
              <a:buFont typeface="Symbol"/>
              <a:buChar char=""/>
              <a:tabLst>
                <a:tab pos="1384300" algn="l"/>
                <a:tab pos="1384935" algn="l"/>
              </a:tabLst>
            </a:pPr>
            <a:r>
              <a:rPr lang="en-US" sz="3600" b="1" spc="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lang="en-US" sz="36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of</a:t>
            </a:r>
            <a:r>
              <a:rPr lang="en-US" sz="3600" b="1" spc="-3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spc="-6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Sc</a:t>
            </a:r>
            <a:r>
              <a:rPr lang="en-US" sz="3600" b="1" spc="-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enes</a:t>
            </a:r>
            <a:r>
              <a:rPr lang="en-US" sz="36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of</a:t>
            </a:r>
            <a:r>
              <a:rPr lang="en-US" sz="36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spc="-5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S</a:t>
            </a:r>
            <a:r>
              <a:rPr lang="en-US" sz="36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or</a:t>
            </a:r>
            <a:r>
              <a:rPr lang="en-US" sz="3600" b="1" spc="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y</a:t>
            </a:r>
            <a:r>
              <a:rPr lang="en-US" sz="36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spc="-11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(7</a:t>
            </a:r>
            <a:r>
              <a:rPr lang="en-US" sz="36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3600" b="1" spc="-2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sc</a:t>
            </a:r>
            <a:r>
              <a:rPr lang="en-US" sz="3600" b="1" spc="-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enes</a:t>
            </a:r>
            <a:r>
              <a:rPr lang="en-US" sz="3600" b="1" spc="-1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)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133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"/>
    </mc:Choice>
    <mc:Fallback>
      <p:transition spd="slow" advTm="6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3FCB8FC0-78A5-37E0-0C53-D76AF31059C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0129" y="4854113"/>
            <a:ext cx="8564632" cy="4710899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8BC3E23D-367D-2DD7-6688-93AA950D1D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7956" y="546100"/>
            <a:ext cx="7924800" cy="404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A3C34-BECB-191D-9E36-D244977A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56" y="592350"/>
            <a:ext cx="8153400" cy="391614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5731930-F72C-54FB-0829-251CAE0141C9}"/>
              </a:ext>
            </a:extLst>
          </p:cNvPr>
          <p:cNvSpPr txBox="1"/>
          <p:nvPr/>
        </p:nvSpPr>
        <p:spPr>
          <a:xfrm>
            <a:off x="1123156" y="9565012"/>
            <a:ext cx="15113812" cy="734688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algn="just">
              <a:lnSpc>
                <a:spcPct val="113300"/>
              </a:lnSpc>
            </a:pPr>
            <a:r>
              <a:rPr sz="2000" u="sng" spc="-4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https://us1.ca.analytics.ibm.com/bi/?perspective=story&amp;pathRef=.my_folders%2 </a:t>
            </a:r>
            <a:r>
              <a:rPr sz="2000" spc="-3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000" u="sng" spc="-3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FVisualizing%2BSustainability%2BStory&amp;action=view&amp;sceneId=model0000018cb </a:t>
            </a:r>
            <a:r>
              <a:rPr sz="2000" spc="-37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000" u="sng" spc="-6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6ccc693_00000002&amp;sceneTime=0</a:t>
            </a:r>
            <a:endParaRPr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0283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"/>
    </mc:Choice>
    <mc:Fallback>
      <p:transition spd="slow" advTm="6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48D8F76-D066-4EAA-6095-F589DB432139}"/>
              </a:ext>
            </a:extLst>
          </p:cNvPr>
          <p:cNvSpPr txBox="1"/>
          <p:nvPr/>
        </p:nvSpPr>
        <p:spPr>
          <a:xfrm>
            <a:off x="5237956" y="1231900"/>
            <a:ext cx="11761166" cy="71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</a:pPr>
            <a:r>
              <a:rPr sz="2000" u="sng" spc="-4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https://us1.ca.analytics.ibm.com/bi/?pathRef=.my_folders%2FVisualizing%2BSust </a:t>
            </a:r>
            <a:r>
              <a:rPr sz="20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000" u="sng" spc="-2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ainability%2BReport&amp;action=run&amp;format=HTML&amp;prompt=false</a:t>
            </a:r>
            <a:endParaRPr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1E3586DA-BFB1-2541-98F3-F83E9F135F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248" y="2271394"/>
            <a:ext cx="8682307" cy="818070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B6B3C5A0-032F-F730-7322-E11D226AD0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3759" y="2271394"/>
            <a:ext cx="9144000" cy="818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8AB16-6545-95AC-D3E1-0C922E2A058C}"/>
              </a:ext>
            </a:extLst>
          </p:cNvPr>
          <p:cNvSpPr txBox="1"/>
          <p:nvPr/>
        </p:nvSpPr>
        <p:spPr>
          <a:xfrm>
            <a:off x="594248" y="469900"/>
            <a:ext cx="411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05659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"/>
    </mc:Choice>
    <mc:Fallback>
      <p:transition spd="slow" advTm="6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29903C-4802-4CE0-46B1-B19AD0EC1609}"/>
              </a:ext>
            </a:extLst>
          </p:cNvPr>
          <p:cNvSpPr txBox="1"/>
          <p:nvPr/>
        </p:nvSpPr>
        <p:spPr>
          <a:xfrm>
            <a:off x="284956" y="597301"/>
            <a:ext cx="140332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SzPct val="83333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40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Performance</a:t>
            </a:r>
            <a:r>
              <a:rPr sz="4000" b="1" spc="-7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4000" b="1" spc="-1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Testing</a:t>
            </a:r>
            <a:endParaRPr sz="40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765749B-4AC5-3EF9-B2A0-8AA318E1B4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7956" y="2679700"/>
            <a:ext cx="5276215" cy="3261741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BD25D85F-1533-743F-2D71-6D656AAE66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780" y="6059665"/>
            <a:ext cx="5257800" cy="3822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596113D0-3F8F-8158-5017-F90491BF0981}"/>
              </a:ext>
            </a:extLst>
          </p:cNvPr>
          <p:cNvSpPr txBox="1"/>
          <p:nvPr/>
        </p:nvSpPr>
        <p:spPr>
          <a:xfrm>
            <a:off x="7301579" y="3267493"/>
            <a:ext cx="9672159" cy="527195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00965" indent="-88900">
              <a:spcBef>
                <a:spcPts val="290"/>
              </a:spcBef>
              <a:buSzPct val="83333"/>
              <a:buFont typeface="Symbol"/>
              <a:buChar char=""/>
              <a:tabLst>
                <a:tab pos="101600" algn="l"/>
              </a:tabLst>
            </a:pPr>
            <a:r>
              <a:rPr sz="2800" b="1" spc="20" dirty="0">
                <a:solidFill>
                  <a:srgbClr val="002060"/>
                </a:solidFill>
                <a:latin typeface="Tahoma"/>
                <a:cs typeface="Tahoma"/>
              </a:rPr>
              <a:t>No</a:t>
            </a:r>
            <a:r>
              <a:rPr sz="2800" b="1" spc="-4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002060"/>
                </a:solidFill>
                <a:latin typeface="Tahoma"/>
                <a:cs typeface="Tahoma"/>
              </a:rPr>
              <a:t>of</a:t>
            </a:r>
            <a:r>
              <a:rPr sz="28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002060"/>
                </a:solidFill>
                <a:latin typeface="Tahoma"/>
                <a:cs typeface="Tahoma"/>
              </a:rPr>
              <a:t>Visualizations/</a:t>
            </a:r>
            <a:r>
              <a:rPr sz="2800" b="1" spc="-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Tahoma"/>
                <a:cs typeface="Tahoma"/>
              </a:rPr>
              <a:t>Graphs</a:t>
            </a:r>
            <a:endParaRPr lang="en-IN" sz="2800" b="1" spc="-5" dirty="0">
              <a:solidFill>
                <a:srgbClr val="002060"/>
              </a:solidFill>
              <a:latin typeface="Tahoma"/>
              <a:cs typeface="Tahoma"/>
            </a:endParaRPr>
          </a:p>
          <a:p>
            <a:pPr marL="12065">
              <a:spcBef>
                <a:spcPts val="290"/>
              </a:spcBef>
              <a:buSzPct val="83333"/>
              <a:tabLst>
                <a:tab pos="101600" algn="l"/>
              </a:tabLst>
            </a:pPr>
            <a:endParaRPr sz="2800" dirty="0">
              <a:latin typeface="Tahoma"/>
              <a:cs typeface="Tahoma"/>
            </a:endParaRPr>
          </a:p>
          <a:p>
            <a:pPr marL="677545" lvl="1" indent="-305435">
              <a:spcBef>
                <a:spcPts val="175"/>
              </a:spcBef>
              <a:buSzPct val="95238"/>
              <a:buFont typeface="Wingdings"/>
              <a:buChar char=""/>
              <a:tabLst>
                <a:tab pos="676910" algn="l"/>
                <a:tab pos="677545" algn="l"/>
              </a:tabLst>
            </a:pPr>
            <a:r>
              <a:rPr sz="2000" b="1" spc="-3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Analysis</a:t>
            </a:r>
            <a:r>
              <a:rPr sz="2000" b="1" spc="-5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overall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sustainability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5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No</a:t>
            </a:r>
            <a:r>
              <a:rPr sz="2000" b="1" spc="-5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Poverty</a:t>
            </a:r>
            <a:endParaRPr lang="en-IN" sz="2000" b="1" spc="-10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2110" lvl="1">
              <a:spcBef>
                <a:spcPts val="175"/>
              </a:spcBef>
              <a:buSzPct val="95238"/>
              <a:tabLst>
                <a:tab pos="676910" algn="l"/>
                <a:tab pos="677545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70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nal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sis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ral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sus</a:t>
            </a:r>
            <a:r>
              <a:rPr sz="2000" b="1" spc="-3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ain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2000" b="1" spc="-3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bil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Q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ual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ty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Ed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u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cati</a:t>
            </a:r>
            <a:r>
              <a:rPr sz="2000" b="1" spc="-4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</a:t>
            </a:r>
            <a:endParaRPr lang="en-IN" sz="2000" b="1" spc="-5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1475" lvl="1">
              <a:spcBef>
                <a:spcPts val="170"/>
              </a:spcBef>
              <a:buSzPct val="95238"/>
              <a:tabLst>
                <a:tab pos="641985" algn="l"/>
                <a:tab pos="642620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65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nal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sis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ral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usta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nabi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5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fe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B</a:t>
            </a:r>
            <a:r>
              <a:rPr sz="2000" b="1" spc="3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</a:t>
            </a:r>
            <a:r>
              <a:rPr sz="2000" b="1" spc="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w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W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ate</a:t>
            </a:r>
            <a:r>
              <a:rPr sz="2000" b="1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r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1475" lvl="1">
              <a:spcBef>
                <a:spcPts val="165"/>
              </a:spcBef>
              <a:buSzPct val="95238"/>
              <a:tabLst>
                <a:tab pos="641985" algn="l"/>
                <a:tab pos="642620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80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Analysis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over</a:t>
            </a:r>
            <a:r>
              <a:rPr sz="2000" b="1" spc="-4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all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sustainability</a:t>
            </a:r>
            <a:r>
              <a:rPr sz="2000" b="1" spc="-5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Partnerships</a:t>
            </a:r>
            <a:r>
              <a:rPr sz="2000" b="1" spc="-4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for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the</a:t>
            </a:r>
            <a:r>
              <a:rPr sz="2000" b="1" spc="-5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Goals</a:t>
            </a:r>
            <a:endParaRPr lang="en-IN" sz="2000" b="1" spc="-20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1475" lvl="1">
              <a:spcBef>
                <a:spcPts val="180"/>
              </a:spcBef>
              <a:buSzPct val="95238"/>
              <a:tabLst>
                <a:tab pos="641985" algn="l"/>
                <a:tab pos="642620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70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Analysis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overall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sustainability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Reduced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Inequalities.</a:t>
            </a:r>
            <a:endParaRPr lang="en-IN" sz="2000" b="1" spc="-25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1475" lvl="1">
              <a:spcBef>
                <a:spcPts val="170"/>
              </a:spcBef>
              <a:buSzPct val="95238"/>
              <a:tabLst>
                <a:tab pos="641985" algn="l"/>
                <a:tab pos="642620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70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Analysis</a:t>
            </a:r>
            <a:r>
              <a:rPr sz="2000" b="1" spc="-9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8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overall</a:t>
            </a:r>
            <a:r>
              <a:rPr sz="2000" b="1" spc="-8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sustainability</a:t>
            </a:r>
            <a:r>
              <a:rPr sz="2000" b="1" spc="-8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Industry,</a:t>
            </a:r>
            <a:r>
              <a:rPr sz="2000" b="1" spc="-9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Innovation</a:t>
            </a:r>
            <a:r>
              <a:rPr sz="2000" b="1" spc="-8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and</a:t>
            </a:r>
            <a:r>
              <a:rPr sz="2000" b="1" spc="-9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Infrastructure.</a:t>
            </a:r>
            <a:endParaRPr lang="en-IN" sz="2000" b="1" spc="-20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371475" lvl="1">
              <a:spcBef>
                <a:spcPts val="170"/>
              </a:spcBef>
              <a:buSzPct val="95238"/>
              <a:tabLst>
                <a:tab pos="641985" algn="l"/>
                <a:tab pos="642620" algn="l"/>
              </a:tabLst>
            </a:pP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641985" lvl="1" indent="-270510">
              <a:spcBef>
                <a:spcPts val="165"/>
              </a:spcBef>
              <a:buSzPct val="95238"/>
              <a:buFont typeface="Wingdings"/>
              <a:buChar char=""/>
              <a:tabLst>
                <a:tab pos="641985" algn="l"/>
                <a:tab pos="642620" algn="l"/>
              </a:tabLst>
            </a:pP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nal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sis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ov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ral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6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5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s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usta</a:t>
            </a:r>
            <a:r>
              <a:rPr sz="2000" b="1" spc="-3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nabi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2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t</a:t>
            </a:r>
            <a:r>
              <a:rPr sz="2000" b="1" spc="-2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5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fe</a:t>
            </a:r>
            <a:r>
              <a:rPr sz="2000" b="1" spc="-6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on</a:t>
            </a:r>
            <a:r>
              <a:rPr sz="2000" b="1" spc="-7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L</a:t>
            </a:r>
            <a:r>
              <a:rPr sz="2000" b="1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and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CC1A8-BB52-2BCF-0587-FFE4B3E536E9}"/>
              </a:ext>
            </a:extLst>
          </p:cNvPr>
          <p:cNvSpPr txBox="1"/>
          <p:nvPr/>
        </p:nvSpPr>
        <p:spPr>
          <a:xfrm>
            <a:off x="1275556" y="1343902"/>
            <a:ext cx="9514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0" marR="0" lvl="1" indent="-22923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3333"/>
              <a:buFont typeface="Symbol"/>
              <a:buChar char=""/>
              <a:tabLst>
                <a:tab pos="698500" algn="l"/>
                <a:tab pos="699135" algn="l"/>
              </a:tabLst>
              <a:defRPr/>
            </a:pPr>
            <a:r>
              <a:rPr kumimoji="0" lang="en-US" sz="2800" b="0" i="0" u="none" strike="noStrike" kern="1200" cap="none" spc="-7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mou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n</a:t>
            </a:r>
            <a:r>
              <a:rPr kumimoji="0" lang="en-US" sz="2800" b="0" i="0" u="none" strike="noStrike" kern="120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t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-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o</a:t>
            </a:r>
            <a:r>
              <a:rPr kumimoji="0" lang="en-US" sz="2800" b="0" i="0" u="none" strike="noStrike" kern="1200" cap="none" spc="-3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f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a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ta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R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e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nd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ered</a:t>
            </a:r>
            <a:r>
              <a:rPr kumimoji="0" lang="en-US" sz="2800" b="0" i="0" u="none" strike="noStrike" kern="1200" cap="none" spc="-7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-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to</a:t>
            </a:r>
            <a:r>
              <a:rPr kumimoji="0" lang="en-US" sz="2800" b="0" i="0" u="none" strike="noStrike" kern="1200" cap="none" spc="-8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DB</a:t>
            </a:r>
            <a:r>
              <a:rPr kumimoji="0" lang="en-US" sz="2800" b="0" i="0" u="none" strike="noStrike" kern="1200" cap="none" spc="-7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lang="en-US" sz="2800" b="0" i="0" u="none" strike="noStrike" kern="1200" cap="none" spc="-18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  <a:p>
            <a:pPr marL="698500" marR="0" lvl="1" indent="-22923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3333"/>
              <a:buFont typeface="Symbol"/>
              <a:buChar char=""/>
              <a:tabLst>
                <a:tab pos="698500" algn="l"/>
                <a:tab pos="69913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Utilization</a:t>
            </a:r>
            <a:r>
              <a:rPr kumimoji="0" 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lang="en-US" sz="2800" b="1" i="0" u="none" strike="noStrike" kern="1200" cap="none" spc="-4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Data</a:t>
            </a:r>
            <a:r>
              <a:rPr kumimoji="0" lang="en-US" sz="2800" b="1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Filters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4760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"/>
    </mc:Choice>
    <mc:Fallback>
      <p:transition spd="slow" advTm="5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13EB0A34-C466-1CBD-7659-237201967C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56" y="2070100"/>
            <a:ext cx="8115299" cy="746760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5F10C3EA-9CA5-B61B-7048-D8992DCA62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5712" y="2070100"/>
            <a:ext cx="9093200" cy="7467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0406C42-9F9A-C4D7-E63D-7B257DF6EAC2}"/>
              </a:ext>
            </a:extLst>
          </p:cNvPr>
          <p:cNvSpPr txBox="1"/>
          <p:nvPr/>
        </p:nvSpPr>
        <p:spPr>
          <a:xfrm>
            <a:off x="2053494" y="698500"/>
            <a:ext cx="72193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SzPct val="83333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3600" b="1" spc="20" dirty="0">
                <a:solidFill>
                  <a:srgbClr val="002060"/>
                </a:solidFill>
                <a:latin typeface="Tahoma"/>
                <a:cs typeface="Tahoma"/>
              </a:rPr>
              <a:t>No</a:t>
            </a:r>
            <a:r>
              <a:rPr sz="3600" b="1" spc="-5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002060"/>
                </a:solidFill>
                <a:latin typeface="Tahoma"/>
                <a:cs typeface="Tahoma"/>
              </a:rPr>
              <a:t>of</a:t>
            </a:r>
            <a:r>
              <a:rPr sz="3600" b="1" spc="-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002060"/>
                </a:solidFill>
                <a:latin typeface="Tahoma"/>
                <a:cs typeface="Tahoma"/>
              </a:rPr>
              <a:t>Calculation</a:t>
            </a:r>
            <a:r>
              <a:rPr sz="3600" b="1" spc="-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3600" b="1" spc="-15" dirty="0">
                <a:solidFill>
                  <a:srgbClr val="002060"/>
                </a:solidFill>
                <a:latin typeface="Tahoma"/>
                <a:cs typeface="Tahoma"/>
              </a:rPr>
              <a:t>Fields</a:t>
            </a:r>
            <a:endParaRPr sz="3600">
              <a:solidFill>
                <a:srgbClr val="00206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851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"/>
    </mc:Choice>
    <mc:Fallback>
      <p:transition spd="slow" advTm="6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184" y="0"/>
            <a:ext cx="8930211" cy="2059470"/>
          </a:xfrm>
        </p:spPr>
        <p:txBody>
          <a:bodyPr>
            <a:normAutofit/>
          </a:bodyPr>
          <a:lstStyle/>
          <a:p>
            <a:pPr algn="ctr"/>
            <a:r>
              <a:rPr lang="en-US" sz="6000" b="1" spc="-2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Proj</a:t>
            </a:r>
            <a:r>
              <a:rPr lang="en-US" sz="6000" b="1" spc="-1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lang="en-US" sz="6000" b="1" spc="-2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lang="en-US" sz="6000" b="1" spc="2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lang="en-US" sz="6000" b="1" spc="-4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6000" b="1" spc="-1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Desc</a:t>
            </a:r>
            <a:r>
              <a:rPr lang="en-US" sz="6000" b="1" spc="-2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r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lang="en-US" sz="60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p</a:t>
            </a:r>
            <a:r>
              <a:rPr lang="en-US" sz="6000" b="1" spc="1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lang="en-US" sz="6000" b="1" spc="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lang="en-US" sz="6000" b="1" spc="1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br>
              <a:rPr lang="en-US" sz="6000" dirty="0">
                <a:latin typeface="Tahoma"/>
                <a:cs typeface="Tahoma"/>
              </a:rPr>
            </a:b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B3EF3-5992-7235-1436-8BD34C9E354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14067" y="1841500"/>
            <a:ext cx="7790656" cy="7519987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1010"/>
              </a:spcBef>
              <a:buNone/>
            </a:pP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just">
              <a:spcBef>
                <a:spcPts val="1010"/>
              </a:spcBef>
              <a:buNone/>
            </a:pP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5080" indent="0" algn="just">
              <a:lnSpc>
                <a:spcPct val="113500"/>
              </a:lnSpc>
              <a:spcBef>
                <a:spcPts val="885"/>
              </a:spcBef>
              <a:buNone/>
            </a:pP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</a:t>
            </a:r>
            <a:r>
              <a:rPr lang="en-US" sz="2800" spc="-5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</a:t>
            </a:r>
            <a:r>
              <a:rPr lang="en-US" sz="2800" spc="-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sz="2800" spc="-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sz="2800" spc="-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(SDR)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US" sz="2800" spc="-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spc="-36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adoption by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 </a:t>
            </a:r>
            <a:r>
              <a:rPr lang="en-US" sz="2800" spc="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280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</a:t>
            </a:r>
            <a:r>
              <a:rPr lang="en-US" sz="2800" spc="-36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-8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2015. </a:t>
            </a:r>
            <a:r>
              <a:rPr lang="en-US" sz="2800" spc="-5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8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halfway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en-US" sz="2800" spc="-7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-8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2030,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sz="2800" spc="-8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2800" spc="-37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2800" spc="-7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progress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spc="-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discusses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priorities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en-US" sz="2800" spc="-1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progress.</a:t>
            </a:r>
            <a:r>
              <a:rPr lang="en-US" sz="2800" spc="-1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800" spc="-1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US" sz="2800" spc="-1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Paris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en-US" sz="2800" spc="-14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800" spc="-1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800" spc="-37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Pact, </a:t>
            </a:r>
            <a:r>
              <a:rPr lang="en-US" sz="2800" spc="-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800" spc="-4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year’s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edition focuses </a:t>
            </a:r>
            <a:r>
              <a:rPr lang="en-US" sz="2800" spc="-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pc="-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2800" spc="-36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en-US" sz="2800" spc="-1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2800" spc="-13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-13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800" spc="-36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7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solidFill>
                  <a:srgbClr val="3546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SDGs.</a:t>
            </a:r>
          </a:p>
          <a:p>
            <a:pPr marL="0" indent="0">
              <a:spcBef>
                <a:spcPts val="50"/>
              </a:spcBef>
              <a:buNone/>
            </a:pPr>
            <a:endParaRPr lang="en-US" sz="5400" dirty="0">
              <a:latin typeface="Lucida Sans Unicode"/>
              <a:cs typeface="Lucida Sans Unicode"/>
            </a:endParaRPr>
          </a:p>
          <a:p>
            <a:pPr marL="12700" algn="just">
              <a:spcBef>
                <a:spcPts val="5"/>
              </a:spcBef>
            </a:pPr>
            <a:endParaRPr lang="en-US" sz="3200" dirty="0">
              <a:latin typeface="Times New Roman"/>
              <a:cs typeface="Times New Roman"/>
            </a:endParaRP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B2405-C0C5-F8D7-64C0-057DB011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7" y="1647344"/>
            <a:ext cx="8910518" cy="86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1"/>
    </mc:Choice>
    <mc:Fallback>
      <p:transition spd="slow" advTm="47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43F49-AA2C-E838-D4BC-2DFCAD82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/>
              <a:t>WEB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EFAC07-796F-1D14-9D76-C84ADCEB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56" y="2679700"/>
            <a:ext cx="16002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"/>
    </mc:Choice>
    <mc:Fallback>
      <p:transition spd="slow" advTm="63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2898-133F-376D-7AE3-EBD6E476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1195776"/>
          </a:xfrm>
        </p:spPr>
        <p:txBody>
          <a:bodyPr/>
          <a:lstStyle/>
          <a:p>
            <a:r>
              <a:rPr lang="en-IN" dirty="0"/>
              <a:t>Server is Started at port : 5500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8AA8F-E63F-A7AB-E115-632C1D68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0" y="2153248"/>
            <a:ext cx="15611826" cy="79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3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"/>
    </mc:Choice>
    <mc:Fallback>
      <p:transition spd="slow" advTm="84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17E5-C9FA-F8D5-7B27-9C112848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" y="546100"/>
            <a:ext cx="15621000" cy="2059470"/>
          </a:xfrm>
        </p:spPr>
        <p:txBody>
          <a:bodyPr>
            <a:no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PS D:\Desktop\visualization sustainability goals 2023&gt; </a:t>
            </a:r>
            <a:r>
              <a:rPr lang="en-IN" sz="1800" b="1" dirty="0" err="1">
                <a:solidFill>
                  <a:srgbClr val="002060"/>
                </a:solidFill>
              </a:rPr>
              <a:t>py</a:t>
            </a:r>
            <a:r>
              <a:rPr lang="en-IN" sz="1800" b="1" dirty="0">
                <a:solidFill>
                  <a:srgbClr val="002060"/>
                </a:solidFill>
              </a:rPr>
              <a:t> app.py </a:t>
            </a:r>
            <a:r>
              <a:rPr lang="en-IN" sz="1800" b="1" dirty="0" err="1">
                <a:solidFill>
                  <a:srgbClr val="002060"/>
                </a:solidFill>
              </a:rPr>
              <a:t>runserver</a:t>
            </a:r>
            <a:r>
              <a:rPr lang="en-IN" sz="1800" b="1" dirty="0">
                <a:solidFill>
                  <a:srgbClr val="002060"/>
                </a:solidFill>
              </a:rPr>
              <a:t> -d</a:t>
            </a:r>
            <a:br>
              <a:rPr lang="en-IN" sz="1800" b="1" dirty="0">
                <a:solidFill>
                  <a:srgbClr val="002060"/>
                </a:solidFill>
              </a:rPr>
            </a:br>
            <a:r>
              <a:rPr lang="en-IN" sz="1800" b="1" dirty="0">
                <a:solidFill>
                  <a:srgbClr val="002060"/>
                </a:solidFill>
              </a:rPr>
              <a:t> * Serving Flask app 'app'</a:t>
            </a:r>
            <a:br>
              <a:rPr lang="en-IN" sz="1800" b="1" dirty="0">
                <a:solidFill>
                  <a:srgbClr val="002060"/>
                </a:solidFill>
              </a:rPr>
            </a:br>
            <a:r>
              <a:rPr lang="en-IN" sz="1800" b="1" dirty="0">
                <a:solidFill>
                  <a:srgbClr val="002060"/>
                </a:solidFill>
              </a:rPr>
              <a:t> * Debug mode: off</a:t>
            </a:r>
            <a:br>
              <a:rPr lang="en-IN" sz="1800" b="1" dirty="0">
                <a:solidFill>
                  <a:srgbClr val="002060"/>
                </a:solidFill>
              </a:rPr>
            </a:br>
            <a:r>
              <a:rPr lang="en-IN" sz="1800" b="1" dirty="0">
                <a:solidFill>
                  <a:srgbClr val="002060"/>
                </a:solidFill>
              </a:rPr>
              <a:t>a production deployment. Use a production WSGI server instead.</a:t>
            </a:r>
            <a:br>
              <a:rPr lang="en-IN" sz="1800" b="1" dirty="0">
                <a:solidFill>
                  <a:srgbClr val="002060"/>
                </a:solidFill>
              </a:rPr>
            </a:br>
            <a:r>
              <a:rPr lang="en-IN" sz="1800" b="1" dirty="0">
                <a:solidFill>
                  <a:srgbClr val="002060"/>
                </a:solidFill>
              </a:rPr>
              <a:t> * Running on http://127.0.0.1:8000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939C0-0C97-EDD5-6869-7082127C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36" y="2222500"/>
            <a:ext cx="16558119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"/>
    </mc:Choice>
    <mc:Fallback>
      <p:transition spd="slow" advTm="70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F88-DD76-506E-DBFB-A4DA2DB7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756" y="3441700"/>
            <a:ext cx="13404310" cy="2059470"/>
          </a:xfrm>
        </p:spPr>
        <p:txBody>
          <a:bodyPr>
            <a:noAutofit/>
          </a:bodyPr>
          <a:lstStyle/>
          <a:p>
            <a:r>
              <a:rPr lang="en-IN" sz="193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9709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"/>
    </mc:Choice>
    <mc:Fallback>
      <p:transition spd="slow" advTm="21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ardrop 4">
            <a:extLst>
              <a:ext uri="{FF2B5EF4-FFF2-40B4-BE49-F238E27FC236}">
                <a16:creationId xmlns:a16="http://schemas.microsoft.com/office/drawing/2014/main" id="{D6A570D0-BC0C-23C4-B2E5-A4A135D030AB}"/>
              </a:ext>
            </a:extLst>
          </p:cNvPr>
          <p:cNvSpPr/>
          <p:nvPr/>
        </p:nvSpPr>
        <p:spPr>
          <a:xfrm rot="2700000">
            <a:off x="1904305" y="4196693"/>
            <a:ext cx="2300015" cy="2300015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vert270"/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Problem Understanding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6BC84-9844-3F15-00E9-F7BB2DBF33AD}"/>
              </a:ext>
            </a:extLst>
          </p:cNvPr>
          <p:cNvGrpSpPr/>
          <p:nvPr/>
        </p:nvGrpSpPr>
        <p:grpSpPr>
          <a:xfrm>
            <a:off x="12111653" y="4123066"/>
            <a:ext cx="3108503" cy="2690985"/>
            <a:chOff x="7957220" y="3151441"/>
            <a:chExt cx="2146776" cy="21465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F70675-0AB2-0599-70F1-C9DC7A21B8EA}"/>
                </a:ext>
              </a:extLst>
            </p:cNvPr>
            <p:cNvSpPr/>
            <p:nvPr/>
          </p:nvSpPr>
          <p:spPr>
            <a:xfrm>
              <a:off x="7957220" y="3151441"/>
              <a:ext cx="2146776" cy="2146548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5038237A-FBBA-09CB-36D7-31A189811152}"/>
                </a:ext>
              </a:extLst>
            </p:cNvPr>
            <p:cNvSpPr txBox="1"/>
            <p:nvPr/>
          </p:nvSpPr>
          <p:spPr>
            <a:xfrm>
              <a:off x="8264117" y="3458149"/>
              <a:ext cx="1532984" cy="1533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200" kern="1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A91EB2-5F72-9AB4-F333-D9F065930449}"/>
              </a:ext>
            </a:extLst>
          </p:cNvPr>
          <p:cNvGrpSpPr/>
          <p:nvPr/>
        </p:nvGrpSpPr>
        <p:grpSpPr>
          <a:xfrm>
            <a:off x="9456731" y="4114825"/>
            <a:ext cx="2912952" cy="2699226"/>
            <a:chOff x="7957220" y="3151441"/>
            <a:chExt cx="2146776" cy="21465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26001A-C1BD-F9D9-098A-BF88A0E30B31}"/>
                </a:ext>
              </a:extLst>
            </p:cNvPr>
            <p:cNvSpPr/>
            <p:nvPr/>
          </p:nvSpPr>
          <p:spPr>
            <a:xfrm>
              <a:off x="7957220" y="3151441"/>
              <a:ext cx="2146776" cy="2146548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11662B00-F699-3E37-5438-89F6A633C12F}"/>
                </a:ext>
              </a:extLst>
            </p:cNvPr>
            <p:cNvSpPr txBox="1"/>
            <p:nvPr/>
          </p:nvSpPr>
          <p:spPr>
            <a:xfrm>
              <a:off x="8264117" y="3458149"/>
              <a:ext cx="1532984" cy="1533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200" kern="12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640CD5-64C6-459E-0BA1-5E5473AF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69" y="1402429"/>
            <a:ext cx="14011626" cy="2059470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Define Problem / Problem Understanding</a:t>
            </a:r>
            <a:b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0F2AC-4F11-003B-95B2-7F88E628FDE1}"/>
              </a:ext>
            </a:extLst>
          </p:cNvPr>
          <p:cNvGrpSpPr/>
          <p:nvPr/>
        </p:nvGrpSpPr>
        <p:grpSpPr>
          <a:xfrm>
            <a:off x="6768824" y="4114825"/>
            <a:ext cx="2937648" cy="2699226"/>
            <a:chOff x="7957220" y="3151441"/>
            <a:chExt cx="2146776" cy="21465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EF1341-ABB2-17A7-D6CF-109CDBAA6374}"/>
                </a:ext>
              </a:extLst>
            </p:cNvPr>
            <p:cNvSpPr/>
            <p:nvPr/>
          </p:nvSpPr>
          <p:spPr>
            <a:xfrm>
              <a:off x="7957220" y="3151441"/>
              <a:ext cx="2146776" cy="2146548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61170FD-6F19-2AC5-AB67-36F5AFED351E}"/>
                </a:ext>
              </a:extLst>
            </p:cNvPr>
            <p:cNvSpPr txBox="1"/>
            <p:nvPr/>
          </p:nvSpPr>
          <p:spPr>
            <a:xfrm>
              <a:off x="8264117" y="3458149"/>
              <a:ext cx="1532984" cy="1533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200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510CE7-FAA8-378E-2C54-63519CED6F43}"/>
              </a:ext>
            </a:extLst>
          </p:cNvPr>
          <p:cNvGrpSpPr/>
          <p:nvPr/>
        </p:nvGrpSpPr>
        <p:grpSpPr>
          <a:xfrm>
            <a:off x="4189893" y="4114825"/>
            <a:ext cx="2861657" cy="2699429"/>
            <a:chOff x="5580645" y="3151441"/>
            <a:chExt cx="2146776" cy="21465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EE0BF02-8E37-C0AB-445F-ECA1A1A69F99}"/>
                </a:ext>
              </a:extLst>
            </p:cNvPr>
            <p:cNvSpPr/>
            <p:nvPr/>
          </p:nvSpPr>
          <p:spPr>
            <a:xfrm>
              <a:off x="5580645" y="3151441"/>
              <a:ext cx="2146776" cy="2146548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17B853-7A66-0DF3-3FA8-358B3FD5FBF0}"/>
                </a:ext>
              </a:extLst>
            </p:cNvPr>
            <p:cNvSpPr txBox="1"/>
            <p:nvPr/>
          </p:nvSpPr>
          <p:spPr>
            <a:xfrm>
              <a:off x="5887542" y="3458149"/>
              <a:ext cx="1532984" cy="1533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200" kern="12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38AD43-4DD9-4801-98A6-6CC44B23A6C5}"/>
              </a:ext>
            </a:extLst>
          </p:cNvPr>
          <p:cNvSpPr txBox="1"/>
          <p:nvPr/>
        </p:nvSpPr>
        <p:spPr>
          <a:xfrm>
            <a:off x="3309668" y="4780293"/>
            <a:ext cx="3011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12265" lvl="2" algn="ctr">
              <a:buSzPct val="83333"/>
              <a:tabLst>
                <a:tab pos="1384300" algn="l"/>
                <a:tab pos="1384935" algn="l"/>
              </a:tabLst>
            </a:pPr>
            <a:r>
              <a:rPr lang="en-US" sz="2000" b="1" spc="-2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Specify</a:t>
            </a:r>
            <a:r>
              <a:rPr lang="en-US" sz="2000" b="1" spc="-5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2000" b="1" spc="1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the</a:t>
            </a:r>
            <a:r>
              <a:rPr lang="en-US" sz="2000" b="1" spc="-5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20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business</a:t>
            </a:r>
            <a:r>
              <a:rPr lang="en-US" sz="2000" b="1" spc="-6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problem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E34C1D-9872-A537-AA81-A71A2C0B3281}"/>
              </a:ext>
            </a:extLst>
          </p:cNvPr>
          <p:cNvSpPr txBox="1"/>
          <p:nvPr/>
        </p:nvSpPr>
        <p:spPr>
          <a:xfrm>
            <a:off x="6176845" y="4924046"/>
            <a:ext cx="3157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5065" lvl="1" algn="ctr">
              <a:spcBef>
                <a:spcPts val="5"/>
              </a:spcBef>
              <a:buSzPct val="83333"/>
              <a:tabLst>
                <a:tab pos="1384300" algn="l"/>
                <a:tab pos="1384935" algn="l"/>
              </a:tabLst>
            </a:pPr>
            <a:r>
              <a:rPr lang="en-US" sz="2000" b="1" spc="-1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Business</a:t>
            </a:r>
            <a:r>
              <a:rPr lang="en-US" sz="2000" b="1" spc="-5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2000" b="1" spc="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requirements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B5562-4BF8-2355-38E6-76AC219178D4}"/>
              </a:ext>
            </a:extLst>
          </p:cNvPr>
          <p:cNvSpPr txBox="1"/>
          <p:nvPr/>
        </p:nvSpPr>
        <p:spPr>
          <a:xfrm>
            <a:off x="9579504" y="5033110"/>
            <a:ext cx="2440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1307" algn="ctr">
              <a:buSzPct val="83333"/>
              <a:tabLst>
                <a:tab pos="1384300" algn="l"/>
                <a:tab pos="1384935" algn="l"/>
              </a:tabLst>
            </a:pPr>
            <a:r>
              <a:rPr lang="en-US" sz="2000" b="1" spc="5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</a:t>
            </a:r>
            <a:r>
              <a:rPr lang="en-US" sz="2000" b="1" spc="-7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-15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59D0E9-4336-C437-0725-972189EC72A1}"/>
              </a:ext>
            </a:extLst>
          </p:cNvPr>
          <p:cNvSpPr txBox="1"/>
          <p:nvPr/>
        </p:nvSpPr>
        <p:spPr>
          <a:xfrm>
            <a:off x="12354136" y="4896244"/>
            <a:ext cx="2124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algn="ctr">
              <a:buSzPct val="83333"/>
              <a:tabLst>
                <a:tab pos="698500" algn="l"/>
                <a:tab pos="699135" algn="l"/>
              </a:tabLst>
            </a:pPr>
            <a:r>
              <a:rPr lang="en-US" sz="2000" b="1" spc="-2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</a:t>
            </a:r>
            <a:r>
              <a:rPr lang="en-US" sz="2000" b="1" spc="-45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1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r>
              <a:rPr lang="en-US" sz="2000" b="1" spc="-5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-1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sz="2000" b="1" spc="-45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-3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8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9"/>
    </mc:Choice>
    <mc:Fallback>
      <p:transition spd="slow" advTm="84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100"/>
            <a:ext cx="15697200" cy="870283"/>
          </a:xfrm>
        </p:spPr>
        <p:txBody>
          <a:bodyPr>
            <a:normAutofit/>
          </a:bodyPr>
          <a:lstStyle/>
          <a:p>
            <a:pPr algn="ctr"/>
            <a:r>
              <a:rPr lang="en-US" sz="48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Data</a:t>
            </a:r>
            <a:r>
              <a:rPr lang="en-US" sz="4800" b="1" spc="-5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8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Collection</a:t>
            </a:r>
            <a:r>
              <a:rPr lang="en-US" sz="4800" b="1" spc="-4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&amp;</a:t>
            </a:r>
            <a:r>
              <a:rPr lang="en-US" sz="4800" b="1" spc="-4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8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Extraction</a:t>
            </a:r>
            <a:r>
              <a:rPr lang="en-US" sz="4800" b="1" spc="-4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800" b="1" spc="10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from</a:t>
            </a:r>
            <a:r>
              <a:rPr lang="en-US" sz="4800" b="1" spc="-4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800" b="1" spc="-5" dirty="0">
                <a:solidFill>
                  <a:schemeClr val="accent6">
                    <a:lumMod val="75000"/>
                  </a:schemeClr>
                </a:solidFill>
                <a:latin typeface="Tahoma"/>
                <a:cs typeface="Tahoma"/>
              </a:rPr>
              <a:t>Database</a:t>
            </a:r>
            <a:endParaRPr lang="en-IN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D0602-297B-A685-124A-B67DFA5AE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29356" y="1765300"/>
            <a:ext cx="4837932" cy="6400800"/>
          </a:xfrm>
        </p:spPr>
        <p:txBody>
          <a:bodyPr>
            <a:normAutofit fontScale="92500" lnSpcReduction="20000"/>
          </a:bodyPr>
          <a:lstStyle/>
          <a:p>
            <a:pPr marL="698500" lvl="1" indent="-229235">
              <a:buSzPct val="83333"/>
              <a:buFont typeface="Symbol"/>
              <a:buChar char=""/>
              <a:tabLst>
                <a:tab pos="698500" algn="l"/>
                <a:tab pos="699135" algn="l"/>
              </a:tabLst>
            </a:pPr>
            <a:r>
              <a:rPr lang="en-US" sz="2000" b="1" spc="-5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</a:t>
            </a:r>
            <a:r>
              <a:rPr lang="en-US" sz="2000" b="1" spc="-7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1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US" sz="2000" b="1" spc="-6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</a:p>
          <a:p>
            <a:pPr marL="469265" lvl="1">
              <a:buSzPct val="83333"/>
              <a:tabLst>
                <a:tab pos="698500" algn="l"/>
                <a:tab pos="699135" algn="l"/>
              </a:tabLst>
            </a:pPr>
            <a:endParaRPr lang="en-US" sz="2000" b="1" dirty="0">
              <a:solidFill>
                <a:srgbClr val="35465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69265" lvl="1">
              <a:buSzPct val="83333"/>
              <a:tabLst>
                <a:tab pos="698500" algn="l"/>
                <a:tab pos="699135" algn="l"/>
              </a:tabLst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00" marR="6350" indent="457200" algn="just">
              <a:lnSpc>
                <a:spcPct val="113599"/>
              </a:lnSpc>
              <a:spcBef>
                <a:spcPts val="5"/>
              </a:spcBef>
            </a:pP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spc="-3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collection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3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en-US" sz="3200" spc="-3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process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3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of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3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gathering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measuring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information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variables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of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interest,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established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systematic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fashion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that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enables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one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answer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stated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research </a:t>
            </a:r>
            <a:r>
              <a:rPr lang="en-US" sz="3200" spc="-3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questions, 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test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2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hypotheses,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evaluate </a:t>
            </a:r>
            <a:r>
              <a:rPr lang="en-US" sz="3200" spc="-2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generate </a:t>
            </a:r>
            <a:r>
              <a:rPr lang="en-US" sz="3200" spc="-3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insights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sz="3200" spc="-10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3200" spc="-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15" dirty="0">
                <a:solidFill>
                  <a:srgbClr val="35465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data.</a:t>
            </a:r>
            <a:endParaRPr lang="en-US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IN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3AB88EBC-DDEB-0D80-3D46-CE59440125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25" y="1231900"/>
            <a:ext cx="12610331" cy="79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9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9"/>
    </mc:Choice>
    <mc:Fallback>
      <p:transition spd="slow" advTm="66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2FE6B25C-ED7E-6C07-D8CD-5F91A4A766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456" y="2527300"/>
            <a:ext cx="15773400" cy="691184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3C5004-004D-0D20-4B0A-E28B50C69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65" y="-673100"/>
            <a:ext cx="1341192" cy="9829800"/>
          </a:xfrm>
        </p:spPr>
        <p:txBody>
          <a:bodyPr vert="vert270">
            <a:normAutofit/>
          </a:bodyPr>
          <a:lstStyle/>
          <a:p>
            <a:r>
              <a:rPr lang="en-US" sz="40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lang="en-US" sz="4000" b="1" spc="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lang="en-US" sz="4000" b="1" spc="1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lang="en-US" sz="4000" b="1" spc="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lang="en-US" sz="4000" b="1" spc="-1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lang="en-US" sz="4000" b="1" spc="-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lang="en-US" sz="4000" b="1" spc="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lang="en-US" sz="40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000" b="1" spc="-10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IB</a:t>
            </a:r>
            <a:r>
              <a:rPr lang="en-US" sz="4000" b="1" spc="5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M</a:t>
            </a:r>
            <a:r>
              <a:rPr lang="en-US" sz="40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000" b="1" spc="-5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DB</a:t>
            </a:r>
            <a:r>
              <a:rPr lang="en-US" sz="40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2</a:t>
            </a:r>
            <a:r>
              <a:rPr lang="en-US" sz="40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w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lang="en-US" sz="4000" b="1" spc="1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lang="en-US" sz="4000" b="1" spc="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h</a:t>
            </a:r>
            <a:r>
              <a:rPr lang="en-US" sz="40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000" b="1" spc="-10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IB</a:t>
            </a:r>
            <a:r>
              <a:rPr lang="en-US" sz="4000" b="1" spc="5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M</a:t>
            </a:r>
            <a:r>
              <a:rPr lang="en-US" sz="4000" b="1" spc="-3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4000" b="1" spc="-4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lang="en-US" sz="4000" b="1" spc="-4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lang="en-US" sz="4000" b="1" spc="-3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g</a:t>
            </a:r>
            <a:r>
              <a:rPr lang="en-US" sz="4000" b="1" spc="20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lang="en-US" sz="4000" b="1" spc="-15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os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  <a:p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D67B199-D9DE-655D-F13F-C570BEE2E3D2}"/>
              </a:ext>
            </a:extLst>
          </p:cNvPr>
          <p:cNvSpPr txBox="1"/>
          <p:nvPr/>
        </p:nvSpPr>
        <p:spPr>
          <a:xfrm>
            <a:off x="-8958" y="598816"/>
            <a:ext cx="15368701" cy="1494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2500"/>
              </a:lnSpc>
              <a:spcBef>
                <a:spcPts val="100"/>
              </a:spcBef>
            </a:pPr>
            <a:r>
              <a:rPr sz="2000" u="sng" spc="-5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https://us1.ca.analytics.ibm.com/bi/?perspective=ca- </a:t>
            </a:r>
            <a:r>
              <a:rPr sz="2000" spc="-5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000" u="sng" spc="-6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modeller&amp;id=i778AC52A894A4E42A85024886DFD5553&amp;objRef=i778AC52A </a:t>
            </a:r>
            <a:r>
              <a:rPr sz="20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000" u="sng" spc="-6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894A4E42A85024886DFD5553&amp;tid=1443936845_1010de6ea9fd420ba91ffb</a:t>
            </a:r>
            <a:endParaRPr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  <a:p>
            <a:pPr marL="12700" algn="ctr">
              <a:spcBef>
                <a:spcPts val="320"/>
              </a:spcBef>
            </a:pPr>
            <a:r>
              <a:rPr sz="20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7f235fb485_sessionTemp</a:t>
            </a:r>
            <a:endParaRPr sz="20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567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"/>
    </mc:Choice>
    <mc:Fallback>
      <p:transition spd="slow" advTm="21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7" y="243878"/>
            <a:ext cx="14608330" cy="1003300"/>
          </a:xfrm>
        </p:spPr>
        <p:txBody>
          <a:bodyPr>
            <a:normAutofit/>
          </a:bodyPr>
          <a:lstStyle/>
          <a:p>
            <a:r>
              <a:rPr lang="en-IN" sz="4800" b="1" spc="-5" dirty="0">
                <a:solidFill>
                  <a:schemeClr val="accent6">
                    <a:lumMod val="50000"/>
                  </a:schemeClr>
                </a:solidFill>
                <a:latin typeface="Tahoma"/>
                <a:cs typeface="Tahoma"/>
              </a:rPr>
              <a:t>Data</a:t>
            </a:r>
            <a:r>
              <a:rPr lang="en-IN" sz="4800" b="1" spc="-85" dirty="0">
                <a:solidFill>
                  <a:schemeClr val="accent6">
                    <a:lumMod val="50000"/>
                  </a:schemeClr>
                </a:solidFill>
                <a:latin typeface="Tahoma"/>
                <a:cs typeface="Tahoma"/>
              </a:rPr>
              <a:t> </a:t>
            </a:r>
            <a:r>
              <a:rPr lang="en-IN" sz="4800" b="1" spc="5" dirty="0">
                <a:solidFill>
                  <a:schemeClr val="accent6">
                    <a:lumMod val="50000"/>
                  </a:schemeClr>
                </a:solidFill>
                <a:latin typeface="Tahoma"/>
                <a:cs typeface="Tahoma"/>
              </a:rPr>
              <a:t>Preparation (</a:t>
            </a:r>
            <a:r>
              <a:rPr lang="en-US" sz="4000" b="1" dirty="0">
                <a:latin typeface="Lucida Sans Unicode"/>
                <a:cs typeface="Lucida Sans Unicode"/>
              </a:rPr>
              <a:t>Prepare</a:t>
            </a:r>
            <a:r>
              <a:rPr lang="en-US" sz="4000" b="1" spc="-70" dirty="0">
                <a:latin typeface="Lucida Sans Unicode"/>
                <a:cs typeface="Lucida Sans Unicode"/>
              </a:rPr>
              <a:t> </a:t>
            </a:r>
            <a:r>
              <a:rPr lang="en-US" sz="4000" b="1" spc="-15" dirty="0">
                <a:latin typeface="Lucida Sans Unicode"/>
                <a:cs typeface="Lucida Sans Unicode"/>
              </a:rPr>
              <a:t>the</a:t>
            </a:r>
            <a:r>
              <a:rPr lang="en-US" sz="4000" b="1" spc="-70" dirty="0">
                <a:latin typeface="Lucida Sans Unicode"/>
                <a:cs typeface="Lucida Sans Unicode"/>
              </a:rPr>
              <a:t> </a:t>
            </a:r>
            <a:r>
              <a:rPr lang="en-US" sz="4000" b="1" spc="-15" dirty="0">
                <a:latin typeface="Lucida Sans Unicode"/>
                <a:cs typeface="Lucida Sans Unicode"/>
              </a:rPr>
              <a:t>Data</a:t>
            </a:r>
            <a:r>
              <a:rPr lang="en-US" sz="4000" b="1" spc="-70" dirty="0">
                <a:latin typeface="Lucida Sans Unicode"/>
                <a:cs typeface="Lucida Sans Unicode"/>
              </a:rPr>
              <a:t> </a:t>
            </a:r>
            <a:r>
              <a:rPr lang="en-US" sz="4000" b="1" spc="-20" dirty="0">
                <a:latin typeface="Lucida Sans Unicode"/>
                <a:cs typeface="Lucida Sans Unicode"/>
              </a:rPr>
              <a:t>for</a:t>
            </a:r>
            <a:r>
              <a:rPr lang="en-US" sz="4000" b="1" spc="-70" dirty="0">
                <a:latin typeface="Lucida Sans Unicode"/>
                <a:cs typeface="Lucida Sans Unicode"/>
              </a:rPr>
              <a:t> </a:t>
            </a:r>
            <a:r>
              <a:rPr lang="en-US" sz="4000" b="1" spc="-40" dirty="0">
                <a:latin typeface="Lucida Sans Unicode"/>
                <a:cs typeface="Lucida Sans Unicode"/>
              </a:rPr>
              <a:t>Visualization)</a:t>
            </a:r>
            <a:endParaRPr lang="en-IN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144F6-B1F9-111F-C368-672D9128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5400000">
            <a:off x="3004738" y="-1376422"/>
            <a:ext cx="762000" cy="6009200"/>
          </a:xfrm>
        </p:spPr>
        <p:txBody>
          <a:bodyPr vert="vert270">
            <a:normAutofit/>
          </a:bodyPr>
          <a:lstStyle/>
          <a:p>
            <a:pPr marL="12700" algn="ctr"/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SDG</a:t>
            </a:r>
            <a:r>
              <a:rPr lang="en-US" sz="2400" b="1" spc="-5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_</a:t>
            </a:r>
            <a:r>
              <a:rPr lang="en-US" sz="2400" b="1" spc="-3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I</a:t>
            </a:r>
            <a:r>
              <a:rPr lang="en-US" sz="2400" b="1" spc="1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N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DE</a:t>
            </a:r>
            <a:r>
              <a:rPr lang="en-US" sz="2400" b="1" spc="-6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X</a:t>
            </a:r>
            <a:r>
              <a:rPr lang="en-US" sz="2400" b="1" spc="-7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US" sz="2400" b="1" spc="-6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.</a:t>
            </a:r>
            <a:r>
              <a:rPr lang="en-US" sz="2400" b="1" spc="-3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C</a:t>
            </a:r>
            <a:r>
              <a:rPr lang="en-US" sz="2400" b="1" spc="-4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S</a:t>
            </a:r>
            <a:r>
              <a:rPr lang="en-US" sz="2400" b="1" spc="-7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V</a:t>
            </a:r>
            <a:endParaRPr lang="en-IN" sz="4000" dirty="0"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E68B103E-BB65-E282-8E6F-86CE65EF8D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67" y="1686522"/>
            <a:ext cx="8129816" cy="8763000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17D1ABF5-CF99-77F8-34DB-C846D621B3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4877" y="1686522"/>
            <a:ext cx="8207531" cy="876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29A7AC-0B26-318D-6733-59B590AB38F6}"/>
              </a:ext>
            </a:extLst>
          </p:cNvPr>
          <p:cNvSpPr txBox="1"/>
          <p:nvPr/>
        </p:nvSpPr>
        <p:spPr>
          <a:xfrm rot="5400000">
            <a:off x="13228608" y="-2164152"/>
            <a:ext cx="553998" cy="7433601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400" b="1" spc="2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SU</a:t>
            </a:r>
            <a:r>
              <a:rPr lang="en-IN" sz="2400" b="1" spc="-5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ST</a:t>
            </a:r>
            <a:r>
              <a:rPr lang="en-IN" sz="2400" b="1" spc="-7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IN</a:t>
            </a:r>
            <a:r>
              <a:rPr lang="en-IN" sz="2400" b="1" spc="-7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lang="en-IN" sz="2400" b="1" spc="3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BI</a:t>
            </a:r>
            <a:r>
              <a:rPr lang="en-IN" sz="2400" b="1" spc="-5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LIT</a:t>
            </a:r>
            <a:r>
              <a:rPr lang="en-IN" sz="2400" b="1" spc="-6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Y</a:t>
            </a:r>
            <a:r>
              <a:rPr lang="en-IN" sz="2400" b="1" spc="-7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IN" sz="2400" b="1" spc="-3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_D</a:t>
            </a:r>
            <a:r>
              <a:rPr lang="en-IN" sz="2400" b="1" spc="-2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lang="en-IN" sz="2400" b="1" spc="-8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V</a:t>
            </a:r>
            <a:r>
              <a:rPr lang="en-IN" sz="2400" b="1" spc="1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ELOPME</a:t>
            </a:r>
            <a:r>
              <a:rPr lang="en-IN" sz="2400" b="1" spc="1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N</a:t>
            </a:r>
            <a:r>
              <a:rPr lang="en-IN" sz="2400" b="1" spc="-9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T</a:t>
            </a:r>
            <a:r>
              <a:rPr lang="en-IN" sz="2400" b="1" spc="-7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IN" sz="2400" b="1" spc="-5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R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E</a:t>
            </a:r>
            <a:r>
              <a:rPr lang="en-IN" sz="2400" b="1" spc="-40" dirty="0">
                <a:solidFill>
                  <a:schemeClr val="accent6">
                    <a:lumMod val="50000"/>
                  </a:schemeClr>
                </a:solidFill>
                <a:latin typeface="Lucida Sans Unicode"/>
                <a:cs typeface="Lucida Sans Unicode"/>
              </a:rPr>
              <a:t>PORT.CSV</a:t>
            </a:r>
            <a:endParaRPr lang="en-IN" sz="2400" b="1" dirty="0">
              <a:solidFill>
                <a:schemeClr val="accent6">
                  <a:lumMod val="50000"/>
                </a:schemeClr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96588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"/>
    </mc:Choice>
    <mc:Fallback>
      <p:transition spd="slow" advTm="17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2844" y="0"/>
            <a:ext cx="16154400" cy="661973"/>
          </a:xfrm>
        </p:spPr>
        <p:txBody>
          <a:bodyPr>
            <a:normAutofit fontScale="90000"/>
          </a:bodyPr>
          <a:lstStyle/>
          <a:p>
            <a:pPr marL="926465" indent="-229235" algn="ctr">
              <a:spcBef>
                <a:spcPts val="290"/>
              </a:spcBef>
              <a:tabLst>
                <a:tab pos="926465" algn="l"/>
                <a:tab pos="927100" algn="l"/>
              </a:tabLst>
            </a:pPr>
            <a:r>
              <a:rPr lang="en-US" sz="4000" b="1" spc="-5" dirty="0">
                <a:latin typeface="Tahoma"/>
                <a:cs typeface="Tahoma"/>
              </a:rPr>
              <a:t>Data</a:t>
            </a:r>
            <a:r>
              <a:rPr lang="en-US" sz="4000" b="1" spc="-75" dirty="0">
                <a:latin typeface="Tahoma"/>
                <a:cs typeface="Tahoma"/>
              </a:rPr>
              <a:t> </a:t>
            </a:r>
            <a:r>
              <a:rPr lang="en-US" sz="4000" b="1" spc="-5" dirty="0">
                <a:latin typeface="Tahoma"/>
                <a:cs typeface="Tahoma"/>
              </a:rPr>
              <a:t>Visualizations(</a:t>
            </a:r>
            <a:r>
              <a:rPr lang="en-US" sz="4000" b="1" spc="20" dirty="0">
                <a:latin typeface="Tahoma"/>
                <a:cs typeface="Tahoma"/>
              </a:rPr>
              <a:t>No</a:t>
            </a:r>
            <a:r>
              <a:rPr lang="en-US" sz="4000" b="1" spc="-45" dirty="0">
                <a:latin typeface="Tahoma"/>
                <a:cs typeface="Tahoma"/>
              </a:rPr>
              <a:t> </a:t>
            </a:r>
            <a:r>
              <a:rPr lang="en-US" sz="4000" b="1" dirty="0">
                <a:latin typeface="Tahoma"/>
                <a:cs typeface="Tahoma"/>
              </a:rPr>
              <a:t>of</a:t>
            </a:r>
            <a:r>
              <a:rPr lang="en-US" sz="4000" b="1" spc="-35" dirty="0">
                <a:latin typeface="Tahoma"/>
                <a:cs typeface="Tahoma"/>
              </a:rPr>
              <a:t> </a:t>
            </a:r>
            <a:r>
              <a:rPr lang="en-US" sz="4000" b="1" spc="10" dirty="0">
                <a:latin typeface="Tahoma"/>
                <a:cs typeface="Tahoma"/>
              </a:rPr>
              <a:t>Unique</a:t>
            </a:r>
            <a:r>
              <a:rPr lang="en-US" sz="4000" b="1" spc="-40" dirty="0">
                <a:latin typeface="Tahoma"/>
                <a:cs typeface="Tahoma"/>
              </a:rPr>
              <a:t> </a:t>
            </a:r>
            <a:r>
              <a:rPr lang="en-US" sz="4000" b="1" spc="-10" dirty="0">
                <a:latin typeface="Tahoma"/>
                <a:cs typeface="Tahoma"/>
              </a:rPr>
              <a:t>Visualizations</a:t>
            </a:r>
            <a:r>
              <a:rPr lang="en-US" sz="4000" b="1" spc="-25" dirty="0">
                <a:latin typeface="Tahoma"/>
                <a:cs typeface="Tahoma"/>
              </a:rPr>
              <a:t> </a:t>
            </a:r>
            <a:r>
              <a:rPr lang="en-US" sz="4000" b="1" spc="-5" dirty="0">
                <a:latin typeface="Tahoma"/>
                <a:cs typeface="Tahoma"/>
              </a:rPr>
              <a:t>used</a:t>
            </a:r>
            <a:r>
              <a:rPr lang="en-US" sz="4000" b="1" spc="-40" dirty="0">
                <a:latin typeface="Tahoma"/>
                <a:cs typeface="Tahoma"/>
              </a:rPr>
              <a:t> </a:t>
            </a:r>
            <a:r>
              <a:rPr lang="en-US" sz="4000" b="1" spc="-50" dirty="0">
                <a:latin typeface="Tahoma"/>
                <a:cs typeface="Tahoma"/>
              </a:rPr>
              <a:t>7(seven)</a:t>
            </a:r>
            <a:endParaRPr lang="en-IN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476DCB-DACF-15C7-71F3-0E0EBC462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6956" y="9215556"/>
            <a:ext cx="15163800" cy="1007944"/>
          </a:xfrm>
        </p:spPr>
        <p:txBody>
          <a:bodyPr>
            <a:normAutofit/>
          </a:bodyPr>
          <a:lstStyle/>
          <a:p>
            <a:pPr marL="12700">
              <a:spcBef>
                <a:spcPts val="5"/>
              </a:spcBef>
            </a:pPr>
            <a:r>
              <a:rPr lang="en-US" sz="22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r>
              <a:rPr lang="en-US" sz="22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lang="en-US" sz="2200" u="sng" spc="-1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%2Fsdg_index%2Band%2Bgoal- </a:t>
            </a:r>
            <a:r>
              <a:rPr lang="en-US" sz="2200" spc="-10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lang="en-US" sz="22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1%2Bexploration&amp;subView=model0000018c633c868e_00000000</a:t>
            </a:r>
            <a:endParaRPr lang="en-IN" sz="2200" dirty="0">
              <a:solidFill>
                <a:srgbClr val="002060"/>
              </a:solidFill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6A48C905-EC98-6DDB-C388-9A903639F0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556" y="1625232"/>
            <a:ext cx="16154400" cy="7226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46E1DD-0578-5EF7-69B6-CDF1E42348C3}"/>
              </a:ext>
            </a:extLst>
          </p:cNvPr>
          <p:cNvSpPr txBox="1"/>
          <p:nvPr/>
        </p:nvSpPr>
        <p:spPr>
          <a:xfrm rot="5400000">
            <a:off x="8282979" y="-3391440"/>
            <a:ext cx="615553" cy="9009221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marL="12700">
              <a:spcBef>
                <a:spcPts val="5"/>
              </a:spcBef>
            </a:pP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Analysis</a:t>
            </a:r>
            <a:r>
              <a:rPr lang="en-US" sz="2800" b="1" spc="-4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dirty="0">
                <a:solidFill>
                  <a:srgbClr val="35465C"/>
                </a:solidFill>
                <a:latin typeface="Tahoma"/>
                <a:cs typeface="Tahoma"/>
              </a:rPr>
              <a:t>of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5" dirty="0">
                <a:solidFill>
                  <a:srgbClr val="35465C"/>
                </a:solidFill>
                <a:latin typeface="Tahoma"/>
                <a:cs typeface="Tahoma"/>
              </a:rPr>
              <a:t>Overall</a:t>
            </a:r>
            <a:r>
              <a:rPr lang="en-US" sz="2800" b="1" spc="-5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Sustainability</a:t>
            </a:r>
            <a:r>
              <a:rPr lang="en-US" sz="2800" b="1" spc="-40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5" dirty="0">
                <a:solidFill>
                  <a:srgbClr val="35465C"/>
                </a:solidFill>
                <a:latin typeface="Tahoma"/>
                <a:cs typeface="Tahoma"/>
              </a:rPr>
              <a:t>on</a:t>
            </a:r>
            <a:r>
              <a:rPr lang="en-US" sz="28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20" dirty="0">
                <a:solidFill>
                  <a:srgbClr val="35465C"/>
                </a:solidFill>
                <a:latin typeface="Tahoma"/>
                <a:cs typeface="Tahoma"/>
              </a:rPr>
              <a:t>No</a:t>
            </a:r>
            <a:r>
              <a:rPr lang="en-US" sz="2800" b="1" spc="-5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2800" b="1" spc="-5" dirty="0">
                <a:solidFill>
                  <a:srgbClr val="35465C"/>
                </a:solidFill>
                <a:latin typeface="Tahoma"/>
                <a:cs typeface="Tahoma"/>
              </a:rPr>
              <a:t>Poverty</a:t>
            </a:r>
            <a:endParaRPr lang="en-US"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756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"/>
    </mc:Choice>
    <mc:Fallback>
      <p:transition spd="slow" advTm="64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627A-09B3-2D4A-FB74-67749C4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044" y="266617"/>
            <a:ext cx="16393826" cy="576049"/>
          </a:xfrm>
        </p:spPr>
        <p:txBody>
          <a:bodyPr>
            <a:noAutofit/>
          </a:bodyPr>
          <a:lstStyle/>
          <a:p>
            <a:pPr algn="ctr"/>
            <a:r>
              <a:rPr lang="en-US" sz="3200" b="1" spc="-5" dirty="0">
                <a:solidFill>
                  <a:srgbClr val="002060"/>
                </a:solidFill>
                <a:latin typeface="Tahoma"/>
                <a:cs typeface="Tahoma"/>
              </a:rPr>
              <a:t>Analysis</a:t>
            </a:r>
            <a:r>
              <a:rPr lang="en-US" sz="32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on</a:t>
            </a:r>
            <a:r>
              <a:rPr lang="en-US" sz="32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Overall</a:t>
            </a:r>
            <a:r>
              <a:rPr lang="en-US" sz="3200" b="1" spc="-5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-5" dirty="0">
                <a:solidFill>
                  <a:srgbClr val="002060"/>
                </a:solidFill>
                <a:latin typeface="Tahoma"/>
                <a:cs typeface="Tahoma"/>
              </a:rPr>
              <a:t>Sustainability</a:t>
            </a:r>
            <a:r>
              <a:rPr lang="en-US" sz="32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on</a:t>
            </a:r>
            <a:r>
              <a:rPr lang="en-US" sz="3200" b="1" spc="-5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Quality</a:t>
            </a:r>
            <a:r>
              <a:rPr lang="en-US" sz="3200" b="1" spc="-3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Tahoma"/>
                <a:cs typeface="Tahoma"/>
              </a:rPr>
              <a:t>of</a:t>
            </a:r>
            <a:r>
              <a:rPr lang="en-US" sz="3200" b="1" spc="-3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-5" dirty="0">
                <a:solidFill>
                  <a:srgbClr val="002060"/>
                </a:solidFill>
                <a:latin typeface="Tahoma"/>
                <a:cs typeface="Tahoma"/>
              </a:rPr>
              <a:t>Education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8DE721B-475F-ECA8-FEDC-C40DEAC65301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45428" y="9055670"/>
            <a:ext cx="1805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2200"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r>
              <a:rPr sz="2200"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sz="2200"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sz="2200"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xploration&amp;subView=model0000018c669ae69a_00000004</a:t>
            </a:r>
            <a:endParaRPr sz="2200"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E442C14C-6185-FCB4-7394-A34D8A7717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126" y="1079500"/>
            <a:ext cx="16870430" cy="77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0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2"/>
    </mc:Choice>
    <mc:Fallback>
      <p:transition spd="slow" advTm="87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42BB9D-C36E-BA5C-E4A7-AE509148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956" y="241300"/>
            <a:ext cx="12692048" cy="684504"/>
          </a:xfrm>
        </p:spPr>
        <p:txBody>
          <a:bodyPr/>
          <a:lstStyle/>
          <a:p>
            <a:r>
              <a:rPr lang="en-US" sz="3200" b="1" spc="-5" dirty="0">
                <a:solidFill>
                  <a:srgbClr val="002060"/>
                </a:solidFill>
                <a:latin typeface="Tahoma"/>
                <a:cs typeface="Tahoma"/>
              </a:rPr>
              <a:t>Analysis</a:t>
            </a:r>
            <a:r>
              <a:rPr lang="en-US" sz="3200" b="1" spc="-45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on</a:t>
            </a:r>
            <a:r>
              <a:rPr lang="en-US" sz="32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5" dirty="0">
                <a:solidFill>
                  <a:srgbClr val="002060"/>
                </a:solidFill>
                <a:latin typeface="Tahoma"/>
                <a:cs typeface="Tahoma"/>
              </a:rPr>
              <a:t>Overall</a:t>
            </a:r>
            <a:r>
              <a:rPr lang="en-US" sz="3200" b="1" spc="-6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-5" dirty="0">
                <a:solidFill>
                  <a:srgbClr val="002060"/>
                </a:solidFill>
                <a:latin typeface="Tahoma"/>
                <a:cs typeface="Tahoma"/>
              </a:rPr>
              <a:t>Sustainability</a:t>
            </a:r>
            <a:r>
              <a:rPr lang="en-US" sz="3200" b="1" spc="-40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n-US" sz="3200" b="1" spc="-5" dirty="0">
                <a:solidFill>
                  <a:srgbClr val="35465C"/>
                </a:solidFill>
                <a:latin typeface="Tahoma"/>
                <a:cs typeface="Tahoma"/>
              </a:rPr>
              <a:t>Life</a:t>
            </a:r>
            <a:r>
              <a:rPr lang="en-US" sz="3200" b="1" spc="-4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3200" b="1" spc="-15" dirty="0">
                <a:solidFill>
                  <a:srgbClr val="35465C"/>
                </a:solidFill>
                <a:latin typeface="Tahoma"/>
                <a:cs typeface="Tahoma"/>
              </a:rPr>
              <a:t>Below</a:t>
            </a:r>
            <a:r>
              <a:rPr lang="en-US" sz="3200" b="1" spc="-35" dirty="0">
                <a:solidFill>
                  <a:srgbClr val="35465C"/>
                </a:solidFill>
                <a:latin typeface="Tahoma"/>
                <a:cs typeface="Tahoma"/>
              </a:rPr>
              <a:t> </a:t>
            </a:r>
            <a:r>
              <a:rPr lang="en-US" sz="3200" b="1" spc="-10" dirty="0">
                <a:solidFill>
                  <a:srgbClr val="35465C"/>
                </a:solidFill>
                <a:latin typeface="Tahoma"/>
                <a:cs typeface="Tahoma"/>
              </a:rPr>
              <a:t>Water</a:t>
            </a:r>
            <a:endParaRPr lang="en-IN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0A9B2CE-F57A-97CA-740E-31DB643FA5B2}"/>
              </a:ext>
            </a:extLst>
          </p:cNvPr>
          <p:cNvSpPr txBox="1"/>
          <p:nvPr/>
        </p:nvSpPr>
        <p:spPr>
          <a:xfrm>
            <a:off x="1046956" y="9232900"/>
            <a:ext cx="16916400" cy="52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u="sng" spc="-45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https://us1.ca.analytics.ibm.com/bi/?perspective=explore&amp;pathRef=.my_folders</a:t>
            </a:r>
            <a:endParaRPr dirty="0">
              <a:solidFill>
                <a:srgbClr val="002060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ts val="1639"/>
              </a:lnSpc>
              <a:spcBef>
                <a:spcPts val="80"/>
              </a:spcBef>
            </a:pPr>
            <a:r>
              <a:rPr u="sng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%2FVisualization%2BSustainability%2Bscore%2B14%2Band%2Bscore%2B4%2Be </a:t>
            </a:r>
            <a:r>
              <a:rPr spc="-365" dirty="0">
                <a:solidFill>
                  <a:srgbClr val="002060"/>
                </a:solidFill>
                <a:latin typeface="Lucida Sans Unicode"/>
                <a:cs typeface="Lucida Sans Unicode"/>
              </a:rPr>
              <a:t> </a:t>
            </a:r>
            <a:r>
              <a:rPr u="sng" spc="-50" dirty="0">
                <a:solidFill>
                  <a:srgbClr val="002060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xploration&amp;subView=model0000018c669ae69a_00000004</a:t>
            </a:r>
            <a:endParaRPr dirty="0">
              <a:solidFill>
                <a:srgbClr val="002060"/>
              </a:solidFill>
              <a:latin typeface="Lucida Sans Unicode"/>
              <a:cs typeface="Lucida Sans Unicode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4E4BD476-80C9-D361-4D7E-8CB39011ED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156" y="1079500"/>
            <a:ext cx="16078200" cy="79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"/>
    </mc:Choice>
    <mc:Fallback>
      <p:transition spd="slow" advTm="4847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2883</TotalTime>
  <Words>943</Words>
  <Application>Microsoft Office PowerPoint</Application>
  <PresentationFormat>Custom</PresentationFormat>
  <Paragraphs>77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Bell MT</vt:lpstr>
      <vt:lpstr>Calibri</vt:lpstr>
      <vt:lpstr>Lucida Sans Unicode</vt:lpstr>
      <vt:lpstr>Open Sans</vt:lpstr>
      <vt:lpstr>Symbol</vt:lpstr>
      <vt:lpstr>Tahoma</vt:lpstr>
      <vt:lpstr>Times New Roman</vt:lpstr>
      <vt:lpstr>Trebuchet MS</vt:lpstr>
      <vt:lpstr>Wingdings</vt:lpstr>
      <vt:lpstr>Wingdings 3</vt:lpstr>
      <vt:lpstr>Facet</vt:lpstr>
      <vt:lpstr>Visualizing Sustainability: A Cognos-Based Analysis  Of Global Trends  (2000-2023)  </vt:lpstr>
      <vt:lpstr>Project Description </vt:lpstr>
      <vt:lpstr>Define Problem / Problem Understanding </vt:lpstr>
      <vt:lpstr>Data Collection &amp; Extraction from Database</vt:lpstr>
      <vt:lpstr>PowerPoint Presentation</vt:lpstr>
      <vt:lpstr>Data Preparation (Prepare the Data for Visualization)</vt:lpstr>
      <vt:lpstr>Data Visualizations(No of Unique Visualizations used 7(seven)</vt:lpstr>
      <vt:lpstr>Analysis on Overall Sustainability on Quality of Education</vt:lpstr>
      <vt:lpstr>Analysis on Overall Sustainability Life Below Water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INTEGRATION</vt:lpstr>
      <vt:lpstr>Server is Started at port : 5500</vt:lpstr>
      <vt:lpstr>PS D:\Desktop\visualization sustainability goals 2023&gt; py app.py runserver -d  * Serving Flask app 'app'  * Debug mode: off a production deployment. Use a production WSGI server instead.  * Running on http://127.0.0.1:8000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Sustainability: A Cognos-Based Analysis  Of Global Trends (2000-2023)  Category: Data Analytics using IBM Cognos Analytics</dc:title>
  <dc:creator>chandralekha mathankumar</dc:creator>
  <cp:lastModifiedBy>chandralekha mathankumar</cp:lastModifiedBy>
  <cp:revision>3</cp:revision>
  <dcterms:created xsi:type="dcterms:W3CDTF">2024-01-05T17:55:45Z</dcterms:created>
  <dcterms:modified xsi:type="dcterms:W3CDTF">2024-01-07T17:59:46Z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2024-01-03T00:00:00Z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2024-01-05T00:00:00Z</vt:filetime>
  </property>
</Properties>
</file>